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tags/tag1.xml" ContentType="application/vnd.openxmlformats-officedocument.presentationml.tags+xml"/>
  <Override PartName="/ppt/notesSlides/notesSlide24.xml" ContentType="application/vnd.openxmlformats-officedocument.presentationml.notesSlide+xml"/>
  <Override PartName="/ppt/tags/tag2.xml" ContentType="application/vnd.openxmlformats-officedocument.presentationml.tags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29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30.xml" ContentType="application/vnd.openxmlformats-officedocument.presentationml.notesSlide+xml"/>
  <Override PartName="/ppt/tags/tag8.xml" ContentType="application/vnd.openxmlformats-officedocument.presentationml.tags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tags/tag9.xml" ContentType="application/vnd.openxmlformats-officedocument.presentationml.tags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4"/>
  </p:notesMasterIdLst>
  <p:sldIdLst>
    <p:sldId id="257" r:id="rId2"/>
    <p:sldId id="306" r:id="rId3"/>
    <p:sldId id="308" r:id="rId4"/>
    <p:sldId id="309" r:id="rId5"/>
    <p:sldId id="310" r:id="rId6"/>
    <p:sldId id="275" r:id="rId7"/>
    <p:sldId id="311" r:id="rId8"/>
    <p:sldId id="312" r:id="rId9"/>
    <p:sldId id="313" r:id="rId10"/>
    <p:sldId id="314" r:id="rId11"/>
    <p:sldId id="315" r:id="rId12"/>
    <p:sldId id="316" r:id="rId13"/>
    <p:sldId id="317" r:id="rId14"/>
    <p:sldId id="318" r:id="rId15"/>
    <p:sldId id="319" r:id="rId16"/>
    <p:sldId id="320" r:id="rId17"/>
    <p:sldId id="321" r:id="rId18"/>
    <p:sldId id="290" r:id="rId19"/>
    <p:sldId id="274" r:id="rId20"/>
    <p:sldId id="261" r:id="rId21"/>
    <p:sldId id="277" r:id="rId22"/>
    <p:sldId id="278" r:id="rId23"/>
    <p:sldId id="280" r:id="rId24"/>
    <p:sldId id="279" r:id="rId25"/>
    <p:sldId id="284" r:id="rId26"/>
    <p:sldId id="286" r:id="rId27"/>
    <p:sldId id="287" r:id="rId28"/>
    <p:sldId id="288" r:id="rId29"/>
    <p:sldId id="292" r:id="rId30"/>
    <p:sldId id="293" r:id="rId31"/>
    <p:sldId id="294" r:id="rId32"/>
    <p:sldId id="276" r:id="rId33"/>
    <p:sldId id="296" r:id="rId34"/>
    <p:sldId id="297" r:id="rId35"/>
    <p:sldId id="298" r:id="rId36"/>
    <p:sldId id="300" r:id="rId37"/>
    <p:sldId id="302" r:id="rId38"/>
    <p:sldId id="304" r:id="rId39"/>
    <p:sldId id="305" r:id="rId40"/>
    <p:sldId id="273" r:id="rId41"/>
    <p:sldId id="285" r:id="rId42"/>
    <p:sldId id="303" r:id="rId43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C31"/>
    <a:srgbClr val="2A421A"/>
    <a:srgbClr val="00682F"/>
    <a:srgbClr val="0996FF"/>
    <a:srgbClr val="49712D"/>
    <a:srgbClr val="B45A00"/>
    <a:srgbClr val="663300"/>
    <a:srgbClr val="159BFF"/>
    <a:srgbClr val="0077D0"/>
    <a:srgbClr val="008A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60" d="100"/>
          <a:sy n="60" d="100"/>
        </p:scale>
        <p:origin x="840" y="-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5F67FA-F981-49AC-850E-3A67A86CACEA}" type="datetimeFigureOut">
              <a:rPr lang="it-IT" smtClean="0"/>
              <a:t>23/10/2023</a:t>
            </a:fld>
            <a:endParaRPr lang="it-I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FA804D-CE4A-42B4-9E08-3BD7820C13F8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347204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A804D-CE4A-42B4-9E08-3BD7820C13F8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554353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A804D-CE4A-42B4-9E08-3BD7820C13F8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207898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A804D-CE4A-42B4-9E08-3BD7820C13F8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854266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A804D-CE4A-42B4-9E08-3BD7820C13F8}" type="slidenum">
              <a:rPr lang="it-IT" smtClean="0"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21994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A804D-CE4A-42B4-9E08-3BD7820C13F8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173167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A804D-CE4A-42B4-9E08-3BD7820C13F8}" type="slidenum">
              <a:rPr lang="it-IT" smtClean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774655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A804D-CE4A-42B4-9E08-3BD7820C13F8}" type="slidenum">
              <a:rPr lang="it-IT" smtClean="0"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335901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A804D-CE4A-42B4-9E08-3BD7820C13F8}" type="slidenum">
              <a:rPr lang="it-IT" smtClean="0"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117944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A804D-CE4A-42B4-9E08-3BD7820C13F8}" type="slidenum">
              <a:rPr lang="it-IT" smtClean="0"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5332593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A804D-CE4A-42B4-9E08-3BD7820C13F8}" type="slidenum">
              <a:rPr lang="it-IT" smtClean="0"/>
              <a:t>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808168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A804D-CE4A-42B4-9E08-3BD7820C13F8}" type="slidenum">
              <a:rPr lang="it-IT" smtClean="0"/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168786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A804D-CE4A-42B4-9E08-3BD7820C13F8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7426053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A804D-CE4A-42B4-9E08-3BD7820C13F8}" type="slidenum">
              <a:rPr lang="it-IT" smtClean="0"/>
              <a:t>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7593676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A804D-CE4A-42B4-9E08-3BD7820C13F8}" type="slidenum">
              <a:rPr lang="it-IT" smtClean="0"/>
              <a:t>21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7189362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A804D-CE4A-42B4-9E08-3BD7820C13F8}" type="slidenum">
              <a:rPr lang="it-IT" smtClean="0"/>
              <a:t>22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7468400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A804D-CE4A-42B4-9E08-3BD7820C13F8}" type="slidenum">
              <a:rPr lang="it-IT" smtClean="0"/>
              <a:t>23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620372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A804D-CE4A-42B4-9E08-3BD7820C13F8}" type="slidenum">
              <a:rPr lang="it-IT" smtClean="0"/>
              <a:t>24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7110857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A804D-CE4A-42B4-9E08-3BD7820C13F8}" type="slidenum">
              <a:rPr lang="it-IT" smtClean="0"/>
              <a:t>25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2160612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A804D-CE4A-42B4-9E08-3BD7820C13F8}" type="slidenum">
              <a:rPr lang="it-IT" smtClean="0"/>
              <a:t>26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1414392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A804D-CE4A-42B4-9E08-3BD7820C13F8}" type="slidenum">
              <a:rPr lang="it-IT" smtClean="0"/>
              <a:t>27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7423256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A804D-CE4A-42B4-9E08-3BD7820C13F8}" type="slidenum">
              <a:rPr lang="it-IT" smtClean="0"/>
              <a:t>28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4944111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A804D-CE4A-42B4-9E08-3BD7820C13F8}" type="slidenum">
              <a:rPr lang="it-IT" smtClean="0"/>
              <a:t>29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25534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A804D-CE4A-42B4-9E08-3BD7820C13F8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0356129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A804D-CE4A-42B4-9E08-3BD7820C13F8}" type="slidenum">
              <a:rPr lang="it-IT" smtClean="0"/>
              <a:t>30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3760462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A804D-CE4A-42B4-9E08-3BD7820C13F8}" type="slidenum">
              <a:rPr lang="it-IT" smtClean="0"/>
              <a:t>31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1963945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A804D-CE4A-42B4-9E08-3BD7820C13F8}" type="slidenum">
              <a:rPr lang="it-IT" smtClean="0"/>
              <a:t>32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0381501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A804D-CE4A-42B4-9E08-3BD7820C13F8}" type="slidenum">
              <a:rPr lang="it-IT" smtClean="0"/>
              <a:t>33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6535490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A804D-CE4A-42B4-9E08-3BD7820C13F8}" type="slidenum">
              <a:rPr lang="it-IT" smtClean="0"/>
              <a:t>34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9131112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A804D-CE4A-42B4-9E08-3BD7820C13F8}" type="slidenum">
              <a:rPr lang="it-IT" smtClean="0"/>
              <a:t>35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66821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A804D-CE4A-42B4-9E08-3BD7820C13F8}" type="slidenum">
              <a:rPr lang="it-IT" smtClean="0"/>
              <a:t>36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7497369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A804D-CE4A-42B4-9E08-3BD7820C13F8}" type="slidenum">
              <a:rPr lang="it-IT" smtClean="0"/>
              <a:t>37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6006915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A804D-CE4A-42B4-9E08-3BD7820C13F8}" type="slidenum">
              <a:rPr lang="it-IT" smtClean="0"/>
              <a:t>38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0565389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A804D-CE4A-42B4-9E08-3BD7820C13F8}" type="slidenum">
              <a:rPr lang="it-IT" smtClean="0"/>
              <a:t>39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606324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A804D-CE4A-42B4-9E08-3BD7820C13F8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2862642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A804D-CE4A-42B4-9E08-3BD7820C13F8}" type="slidenum">
              <a:rPr lang="it-IT" smtClean="0"/>
              <a:t>40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8425435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A804D-CE4A-42B4-9E08-3BD7820C13F8}" type="slidenum">
              <a:rPr lang="it-IT" smtClean="0"/>
              <a:t>41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8279555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A804D-CE4A-42B4-9E08-3BD7820C13F8}" type="slidenum">
              <a:rPr lang="it-IT" smtClean="0"/>
              <a:t>42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752118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A804D-CE4A-42B4-9E08-3BD7820C13F8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824196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A804D-CE4A-42B4-9E08-3BD7820C13F8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524360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A804D-CE4A-42B4-9E08-3BD7820C13F8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824007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A804D-CE4A-42B4-9E08-3BD7820C13F8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822286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A804D-CE4A-42B4-9E08-3BD7820C13F8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28556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4CA436-EB37-CD78-4158-83B17B29B7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it-I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5F5CFF-DF04-4894-9F32-5A5ABD3793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E0A526-06F6-0064-BC4B-DB42001AFE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3D5C7-FE01-4011-829C-7BC52E632B32}" type="datetimeFigureOut">
              <a:rPr lang="it-IT" smtClean="0"/>
              <a:t>23/10/2023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1A0D89-2C32-2DB8-5BFE-D068B2DB0A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618C64-3A67-222E-8BAE-0DA0880D1E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AEB071-1BF7-4EB6-9E8B-9381B48771B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55784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BF592A-2C1B-F784-C06F-9068FEE1D7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C81163-D65B-003A-8E18-10201D07D1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6FD9F2-1395-083B-A8C4-46B6798CF4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3D5C7-FE01-4011-829C-7BC52E632B32}" type="datetimeFigureOut">
              <a:rPr lang="it-IT" smtClean="0"/>
              <a:t>23/10/2023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35611-F5AA-4A32-2C51-1497980B4F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F92913-E2E6-F250-1C46-DC11167F32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AEB071-1BF7-4EB6-9E8B-9381B48771B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712371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9AB67D2-1547-8286-D312-572C5AF27C5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97CDF5-7676-809B-4DB3-4D4F42DAB8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9EACF2-2674-EAB2-658A-36E10BA9DE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3D5C7-FE01-4011-829C-7BC52E632B32}" type="datetimeFigureOut">
              <a:rPr lang="it-IT" smtClean="0"/>
              <a:t>23/10/2023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AFAA44-521B-DC4F-C004-4A64BC142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EB08C3-0B80-7A86-8437-2F588DDF6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AEB071-1BF7-4EB6-9E8B-9381B48771B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883962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381B8E-B61D-3FF6-868E-12C2BB671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630B49-FE34-F0D4-258E-4B2DBB1835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468054-576E-8FBD-C7AD-815C4C5377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3D5C7-FE01-4011-829C-7BC52E632B32}" type="datetimeFigureOut">
              <a:rPr lang="it-IT" smtClean="0"/>
              <a:t>23/10/2023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0D4480-57C1-6797-FF7E-FDD6BB7778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FAA460-7FC2-C6AC-206B-66876282DE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AEB071-1BF7-4EB6-9E8B-9381B48771B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385837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1B9D4-781B-A958-C151-BC992EDBA8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EDDEC4-0190-5863-B462-29170356F2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E76C75-6E93-D794-D48D-2737C2D7F3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3D5C7-FE01-4011-829C-7BC52E632B32}" type="datetimeFigureOut">
              <a:rPr lang="it-IT" smtClean="0"/>
              <a:t>23/10/2023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A9DF34-FAC0-3791-DCE0-13DF701094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A20F62-29F3-6BD9-C71A-3C92D6292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AEB071-1BF7-4EB6-9E8B-9381B48771B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847798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31380-5A02-6BB8-8FFF-718D6E9A5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CC8E83-0398-8CD9-4795-7755E0CEC3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it-I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1AB791-C058-3E33-F3BC-2E4A4B7720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it-I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29F894-591D-3527-7161-04465C76D0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3D5C7-FE01-4011-829C-7BC52E632B32}" type="datetimeFigureOut">
              <a:rPr lang="it-IT" smtClean="0"/>
              <a:t>23/10/2023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F6B6E7-82ED-2424-FAD1-C29E5EB9E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D51695-25AA-8E08-602F-C811157A7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AEB071-1BF7-4EB6-9E8B-9381B48771B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881285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A02993-4387-18FE-C6C5-8731768B01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38CB33-5F46-A7EA-8FDC-3464E90000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119F01-53F1-C531-92E6-56C3404668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it-I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6A788B3-D3AE-248C-4383-08B0CF351C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505008-1ECB-9856-05E6-B6DD2D7C2B1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it-I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2F3B3E4-02A2-A917-8A1A-A5B829A87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3D5C7-FE01-4011-829C-7BC52E632B32}" type="datetimeFigureOut">
              <a:rPr lang="it-IT" smtClean="0"/>
              <a:t>23/10/2023</a:t>
            </a:fld>
            <a:endParaRPr lang="it-I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669A02E-45E6-53E6-AD8D-AC399741D4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727EE37-1B3B-28F5-70D1-5E824A0BCD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AEB071-1BF7-4EB6-9E8B-9381B48771B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361014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B04946-C6B4-CB6F-CEAF-E558D4291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it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C5F7898-EDF6-380F-4899-4D3F0B02B8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3D5C7-FE01-4011-829C-7BC52E632B32}" type="datetimeFigureOut">
              <a:rPr lang="it-IT" smtClean="0"/>
              <a:t>23/10/2023</a:t>
            </a:fld>
            <a:endParaRPr lang="it-I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A9C258-9C44-C6F9-0AB9-7F5EF06EAA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EAD4CD-3320-977C-B1B1-E8500ACDEE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AEB071-1BF7-4EB6-9E8B-9381B48771B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089073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AF7FC2-F60C-31BB-AF61-B15ADCD521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3D5C7-FE01-4011-829C-7BC52E632B32}" type="datetimeFigureOut">
              <a:rPr lang="it-IT" smtClean="0"/>
              <a:t>23/10/2023</a:t>
            </a:fld>
            <a:endParaRPr lang="it-I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2D73E98-B0A4-B67E-B51C-C9A968404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CF752D-2079-99BF-9FDB-4E13D42B3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AEB071-1BF7-4EB6-9E8B-9381B48771B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784729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EF989-F21A-4B62-CFAE-F5379911AA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ECEEAA-9218-76C2-49F6-A83C1E0E0F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400AC9-B717-2C1B-C326-48C37E12DA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F221CB-44C1-E11C-3656-66A4926B92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3D5C7-FE01-4011-829C-7BC52E632B32}" type="datetimeFigureOut">
              <a:rPr lang="it-IT" smtClean="0"/>
              <a:t>23/10/2023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5167F7-C7EA-CC96-442D-033A8EE290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50EFBF-689B-A6E9-841A-C1E787F7D8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AEB071-1BF7-4EB6-9E8B-9381B48771B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019075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39B1F9-27D6-B2E5-8442-43BD66EC7A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it-I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B1A248-71AC-AAAB-D8F1-546EDE6B722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458ECB-336E-41C5-D450-323B419756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AC0430-E036-FB60-C2C5-4976405DF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3D5C7-FE01-4011-829C-7BC52E632B32}" type="datetimeFigureOut">
              <a:rPr lang="it-IT" smtClean="0"/>
              <a:t>23/10/2023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EBDD12-6DAE-2612-6858-DCA3EE5AB2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5AF332-9EB3-B7D0-BCDC-CA5546C95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AEB071-1BF7-4EB6-9E8B-9381B48771B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707851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6BD939C-4E4F-1DC3-C7F6-232D8A4235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55979C-E885-EF22-8F89-5A26808662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35B64B-44C8-5351-D037-BD2BAE13C8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C3D5C7-FE01-4011-829C-7BC52E632B32}" type="datetimeFigureOut">
              <a:rPr lang="it-IT" smtClean="0"/>
              <a:t>23/10/2023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35E25B-7A78-CCDB-0D97-112A5E3458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615498-B700-9417-0E5D-B11F55B85F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AEB071-1BF7-4EB6-9E8B-9381B48771B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657005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g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5" Type="http://schemas.openxmlformats.org/officeDocument/2006/relationships/slide" Target="slide41.xml"/><Relationship Id="rId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tags" Target="../tags/tag7.xml"/><Relationship Id="rId7" Type="http://schemas.openxmlformats.org/officeDocument/2006/relationships/image" Target="../media/image40.png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image" Target="../media/image39.png"/><Relationship Id="rId5" Type="http://schemas.openxmlformats.org/officeDocument/2006/relationships/notesSlide" Target="../notesSlides/notesSlide30.xml"/><Relationship Id="rId4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.xml"/><Relationship Id="rId5" Type="http://schemas.openxmlformats.org/officeDocument/2006/relationships/slide" Target="slide42.xml"/><Relationship Id="rId4" Type="http://schemas.openxmlformats.org/officeDocument/2006/relationships/image" Target="../media/image42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4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Relationship Id="rId9" Type="http://schemas.openxmlformats.org/officeDocument/2006/relationships/image" Target="../media/image1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230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ai.com/blog/chatgpt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pypi.org/project/PuLP/" TargetMode="External"/><Relationship Id="rId5" Type="http://schemas.openxmlformats.org/officeDocument/2006/relationships/hyperlink" Target="https://www.gurobi.com/" TargetMode="External"/><Relationship Id="rId4" Type="http://schemas.openxmlformats.org/officeDocument/2006/relationships/hyperlink" Target="https://it.wikipedia.org/wiki/Pagina_principale" TargetMode="Externa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9.xml"/><Relationship Id="rId5" Type="http://schemas.openxmlformats.org/officeDocument/2006/relationships/slide" Target="slide25.xml"/><Relationship Id="rId4" Type="http://schemas.openxmlformats.org/officeDocument/2006/relationships/image" Target="../media/image5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5" Type="http://schemas.openxmlformats.org/officeDocument/2006/relationships/slide" Target="slide31.xml"/><Relationship Id="rId4" Type="http://schemas.openxmlformats.org/officeDocument/2006/relationships/image" Target="../media/image5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emf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29133016-C141-8E1C-066F-6F3E6B5D9860}"/>
              </a:ext>
            </a:extLst>
          </p:cNvPr>
          <p:cNvSpPr/>
          <p:nvPr/>
        </p:nvSpPr>
        <p:spPr>
          <a:xfrm flipV="1">
            <a:off x="-1" y="6232257"/>
            <a:ext cx="12192000" cy="625742"/>
          </a:xfrm>
          <a:prstGeom prst="rect">
            <a:avLst/>
          </a:prstGeom>
          <a:gradFill flip="none" rotWithShape="1">
            <a:gsLst>
              <a:gs pos="35000">
                <a:srgbClr val="155726"/>
              </a:gs>
              <a:gs pos="68000">
                <a:srgbClr val="2A421A"/>
              </a:gs>
              <a:gs pos="14000">
                <a:srgbClr val="006C31"/>
              </a:gs>
            </a:gsLst>
            <a:lin ang="16200000" scaled="0"/>
            <a:tileRect/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8115BC1-894E-6FB9-D710-2F8E0F54DE64}"/>
              </a:ext>
            </a:extLst>
          </p:cNvPr>
          <p:cNvSpPr/>
          <p:nvPr/>
        </p:nvSpPr>
        <p:spPr>
          <a:xfrm>
            <a:off x="0" y="0"/>
            <a:ext cx="12192000" cy="548640"/>
          </a:xfrm>
          <a:prstGeom prst="rect">
            <a:avLst/>
          </a:prstGeom>
          <a:gradFill flip="none" rotWithShape="1">
            <a:gsLst>
              <a:gs pos="35000">
                <a:srgbClr val="155726"/>
              </a:gs>
              <a:gs pos="68000">
                <a:srgbClr val="2A421A"/>
              </a:gs>
              <a:gs pos="14000">
                <a:srgbClr val="006C31"/>
              </a:gs>
            </a:gsLst>
            <a:lin ang="16200000" scaled="0"/>
            <a:tileRect/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242FB0-2444-686C-0683-E9B5B3B1F156}"/>
              </a:ext>
            </a:extLst>
          </p:cNvPr>
          <p:cNvSpPr txBox="1"/>
          <p:nvPr/>
        </p:nvSpPr>
        <p:spPr>
          <a:xfrm>
            <a:off x="11023973" y="6390220"/>
            <a:ext cx="10345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it-IT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algn="r"/>
            <a:endParaRPr lang="it-IT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algn="r"/>
            <a:endParaRPr lang="it-IT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E54B7D6-2DDA-41DB-2217-82EF91D1D8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3" y="6390220"/>
            <a:ext cx="12192001" cy="625742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GB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Gridworld: value iteration VS linear programming</a:t>
            </a:r>
          </a:p>
          <a:p>
            <a:pPr>
              <a:spcBef>
                <a:spcPts val="0"/>
              </a:spcBef>
            </a:pP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EEE882-094B-43E4-8419-82B7292AC8BB}"/>
              </a:ext>
            </a:extLst>
          </p:cNvPr>
          <p:cNvSpPr txBox="1"/>
          <p:nvPr/>
        </p:nvSpPr>
        <p:spPr>
          <a:xfrm>
            <a:off x="10529691" y="109328"/>
            <a:ext cx="202311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 err="1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October</a:t>
            </a:r>
            <a:r>
              <a:rPr lang="it-IT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 24, 2023</a:t>
            </a:r>
          </a:p>
          <a:p>
            <a:endParaRPr lang="it-IT" sz="1500" dirty="0"/>
          </a:p>
        </p:txBody>
      </p:sp>
      <p:sp>
        <p:nvSpPr>
          <p:cNvPr id="8" name="Subtitle 4">
            <a:extLst>
              <a:ext uri="{FF2B5EF4-FFF2-40B4-BE49-F238E27FC236}">
                <a16:creationId xmlns:a16="http://schemas.microsoft.com/office/drawing/2014/main" id="{F95A0816-7CDB-8799-236A-1693A727AF94}"/>
              </a:ext>
            </a:extLst>
          </p:cNvPr>
          <p:cNvSpPr txBox="1">
            <a:spLocks/>
          </p:cNvSpPr>
          <p:nvPr/>
        </p:nvSpPr>
        <p:spPr>
          <a:xfrm>
            <a:off x="133481" y="6390220"/>
            <a:ext cx="4732020" cy="5148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fi-FI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S. Lippolis, G. Marsich</a:t>
            </a: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A009DEC-5720-42C7-A752-3ACAD7B4B6C9}"/>
              </a:ext>
            </a:extLst>
          </p:cNvPr>
          <p:cNvSpPr txBox="1"/>
          <p:nvPr/>
        </p:nvSpPr>
        <p:spPr>
          <a:xfrm>
            <a:off x="1" y="2557418"/>
            <a:ext cx="12191999" cy="1015663"/>
          </a:xfrm>
          <a:prstGeom prst="rect">
            <a:avLst/>
          </a:prstGeom>
          <a:noFill/>
          <a:effectLst>
            <a:softEdge rad="736600"/>
          </a:effectLst>
          <a:scene3d>
            <a:camera prst="orthographicFront">
              <a:rot lat="0" lon="0" rev="0"/>
            </a:camera>
            <a:lightRig rig="threePt" dir="t"/>
          </a:scene3d>
          <a:sp3d>
            <a:bevelT/>
          </a:sp3d>
        </p:spPr>
        <p:txBody>
          <a:bodyPr wrap="square" rtlCol="0">
            <a:spAutoFit/>
            <a:sp3d extrusionH="57150" contourW="12700" prstMaterial="powder">
              <a:bevelT h="25400"/>
              <a:bevelB w="69850" h="38100" prst="cross"/>
              <a:extrusionClr>
                <a:schemeClr val="bg1">
                  <a:lumMod val="65000"/>
                </a:schemeClr>
              </a:extrusionClr>
              <a:contourClr>
                <a:schemeClr val="bg1">
                  <a:lumMod val="75000"/>
                </a:schemeClr>
              </a:contourClr>
            </a:sp3d>
          </a:bodyPr>
          <a:lstStyle/>
          <a:p>
            <a:pPr algn="ctr"/>
            <a:r>
              <a:rPr lang="it-IT" sz="3400" dirty="0" err="1">
                <a:solidFill>
                  <a:srgbClr val="006C3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Gridworld</a:t>
            </a:r>
            <a:r>
              <a:rPr lang="it-IT" sz="3400" dirty="0">
                <a:solidFill>
                  <a:srgbClr val="006C3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: </a:t>
            </a:r>
            <a:r>
              <a:rPr lang="it-IT" sz="3400" dirty="0" err="1">
                <a:solidFill>
                  <a:srgbClr val="006C3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value</a:t>
            </a:r>
            <a:r>
              <a:rPr lang="it-IT" sz="3400" dirty="0">
                <a:solidFill>
                  <a:srgbClr val="006C3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it-IT" sz="3400" dirty="0" err="1">
                <a:solidFill>
                  <a:srgbClr val="006C3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iteration</a:t>
            </a:r>
            <a:r>
              <a:rPr lang="it-IT" sz="3400" dirty="0">
                <a:solidFill>
                  <a:srgbClr val="006C3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 VS linear programming</a:t>
            </a:r>
            <a:endParaRPr lang="it-IT" sz="3400" dirty="0">
              <a:solidFill>
                <a:srgbClr val="006C31"/>
              </a:solidFill>
              <a:effectLst/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pPr algn="ctr"/>
            <a:r>
              <a:rPr lang="it-IT" sz="2600" dirty="0" err="1">
                <a:solidFill>
                  <a:srgbClr val="006C31"/>
                </a:solidFill>
                <a:latin typeface="Times New Roman" panose="02020603050405020304" pitchFamily="18" charset="0"/>
                <a:ea typeface="Yu Gothic UI Semilight" panose="020B0400000000000000" pitchFamily="34" charset="-128"/>
                <a:cs typeface="Times New Roman" panose="02020603050405020304" pitchFamily="18" charset="0"/>
              </a:rPr>
              <a:t>Reinforcement</a:t>
            </a:r>
            <a:r>
              <a:rPr lang="it-IT" sz="2600" dirty="0">
                <a:solidFill>
                  <a:srgbClr val="006C31"/>
                </a:solidFill>
                <a:latin typeface="Times New Roman" panose="02020603050405020304" pitchFamily="18" charset="0"/>
                <a:ea typeface="Yu Gothic UI Semilight" panose="020B0400000000000000" pitchFamily="34" charset="-128"/>
                <a:cs typeface="Times New Roman" panose="02020603050405020304" pitchFamily="18" charset="0"/>
              </a:rPr>
              <a:t> Learning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A9BD63E-D96B-B818-305A-408E0113F8DC}"/>
              </a:ext>
            </a:extLst>
          </p:cNvPr>
          <p:cNvSpPr txBox="1"/>
          <p:nvPr/>
        </p:nvSpPr>
        <p:spPr>
          <a:xfrm>
            <a:off x="2569844" y="3927322"/>
            <a:ext cx="7052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i-FI" dirty="0">
                <a:solidFill>
                  <a:srgbClr val="006C31"/>
                </a:solidFill>
                <a:latin typeface="Times New Roman" panose="02020603050405020304" pitchFamily="18" charset="0"/>
                <a:ea typeface="Yu Gothic UI Semilight" panose="020B0400000000000000" pitchFamily="34" charset="-128"/>
                <a:cs typeface="Times New Roman" panose="02020603050405020304" pitchFamily="18" charset="0"/>
              </a:rPr>
              <a:t>Samuele Lippolis | Gaia Marsich</a:t>
            </a:r>
            <a:endParaRPr lang="it-IT" dirty="0">
              <a:solidFill>
                <a:srgbClr val="006C31"/>
              </a:solidFill>
              <a:latin typeface="Times New Roman" panose="02020603050405020304" pitchFamily="18" charset="0"/>
              <a:ea typeface="Yu Gothic UI Semilight" panose="020B0400000000000000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70320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screenshot of a computer generated image&#10;&#10;Description automatically generated">
            <a:extLst>
              <a:ext uri="{FF2B5EF4-FFF2-40B4-BE49-F238E27FC236}">
                <a16:creationId xmlns:a16="http://schemas.microsoft.com/office/drawing/2014/main" id="{35327827-450D-98F3-B75E-AEB9204A42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1644" y="1014576"/>
            <a:ext cx="7028705" cy="4920093"/>
          </a:xfrm>
          <a:prstGeom prst="rect">
            <a:avLst/>
          </a:prstGeom>
          <a:ln>
            <a:noFill/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E96437D-857F-A05A-58BD-7D74EAD1B9BE}"/>
              </a:ext>
            </a:extLst>
          </p:cNvPr>
          <p:cNvSpPr/>
          <p:nvPr/>
        </p:nvSpPr>
        <p:spPr>
          <a:xfrm>
            <a:off x="0" y="0"/>
            <a:ext cx="12192000" cy="548640"/>
          </a:xfrm>
          <a:prstGeom prst="rect">
            <a:avLst/>
          </a:prstGeom>
          <a:gradFill flip="none" rotWithShape="1">
            <a:gsLst>
              <a:gs pos="35000">
                <a:srgbClr val="155726"/>
              </a:gs>
              <a:gs pos="68000">
                <a:srgbClr val="2A421A"/>
              </a:gs>
              <a:gs pos="14000">
                <a:srgbClr val="006C31"/>
              </a:gs>
            </a:gsLst>
            <a:lin ang="16200000" scaled="0"/>
            <a:tileRect/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242FB0-2444-686C-0683-E9B5B3B1F156}"/>
              </a:ext>
            </a:extLst>
          </p:cNvPr>
          <p:cNvSpPr txBox="1"/>
          <p:nvPr/>
        </p:nvSpPr>
        <p:spPr>
          <a:xfrm>
            <a:off x="11023973" y="6390220"/>
            <a:ext cx="10345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it-IT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algn="r"/>
            <a:endParaRPr lang="it-IT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algn="r"/>
            <a:endParaRPr lang="it-IT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EEE882-094B-43E4-8419-82B7292AC8BB}"/>
              </a:ext>
            </a:extLst>
          </p:cNvPr>
          <p:cNvSpPr txBox="1"/>
          <p:nvPr/>
        </p:nvSpPr>
        <p:spPr>
          <a:xfrm>
            <a:off x="10529691" y="109328"/>
            <a:ext cx="202311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 err="1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October</a:t>
            </a:r>
            <a:r>
              <a:rPr lang="it-IT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 24, 2023</a:t>
            </a:r>
          </a:p>
          <a:p>
            <a:endParaRPr lang="it-IT" sz="15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5601AD7-681B-7495-5FB4-7045CD395DB7}"/>
              </a:ext>
            </a:extLst>
          </p:cNvPr>
          <p:cNvSpPr/>
          <p:nvPr/>
        </p:nvSpPr>
        <p:spPr>
          <a:xfrm>
            <a:off x="0" y="0"/>
            <a:ext cx="3211034" cy="548640"/>
          </a:xfrm>
          <a:prstGeom prst="rect">
            <a:avLst/>
          </a:prstGeom>
          <a:solidFill>
            <a:srgbClr val="2A421A">
              <a:alpha val="5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48203DD-21BB-71D8-389D-E58B1DD05692}"/>
              </a:ext>
            </a:extLst>
          </p:cNvPr>
          <p:cNvSpPr txBox="1"/>
          <p:nvPr/>
        </p:nvSpPr>
        <p:spPr>
          <a:xfrm>
            <a:off x="87630" y="109328"/>
            <a:ext cx="2942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2. Value </a:t>
            </a:r>
            <a:r>
              <a:rPr lang="it-IT" b="1" dirty="0" err="1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iteration</a:t>
            </a:r>
            <a:endParaRPr lang="it-IT" b="1" dirty="0">
              <a:solidFill>
                <a:schemeClr val="bg1"/>
              </a:solidFill>
              <a:latin typeface="Artifakt Element Thin" panose="020B0203050000020004" pitchFamily="34" charset="0"/>
              <a:ea typeface="Artifakt Element Thin" panose="020B02030500000200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465E97D-92DF-C04B-0DDF-53C606B72332}"/>
              </a:ext>
            </a:extLst>
          </p:cNvPr>
          <p:cNvSpPr/>
          <p:nvPr/>
        </p:nvSpPr>
        <p:spPr>
          <a:xfrm flipV="1">
            <a:off x="-1" y="6232257"/>
            <a:ext cx="12192000" cy="625742"/>
          </a:xfrm>
          <a:prstGeom prst="rect">
            <a:avLst/>
          </a:prstGeom>
          <a:gradFill flip="none" rotWithShape="1">
            <a:gsLst>
              <a:gs pos="35000">
                <a:srgbClr val="155726"/>
              </a:gs>
              <a:gs pos="68000">
                <a:srgbClr val="2A421A"/>
              </a:gs>
              <a:gs pos="14000">
                <a:srgbClr val="006C31"/>
              </a:gs>
            </a:gsLst>
            <a:lin ang="16200000" scaled="0"/>
            <a:tileRect/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Subtitle 4">
            <a:extLst>
              <a:ext uri="{FF2B5EF4-FFF2-40B4-BE49-F238E27FC236}">
                <a16:creationId xmlns:a16="http://schemas.microsoft.com/office/drawing/2014/main" id="{73E218AC-6CA4-90C9-1E45-0DC461F0B1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3" y="6390220"/>
            <a:ext cx="12192001" cy="625742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GB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Gridworld: value iteration VS linear programming</a:t>
            </a:r>
          </a:p>
          <a:p>
            <a:pPr>
              <a:spcBef>
                <a:spcPts val="0"/>
              </a:spcBef>
            </a:pP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18" name="Subtitle 4">
            <a:extLst>
              <a:ext uri="{FF2B5EF4-FFF2-40B4-BE49-F238E27FC236}">
                <a16:creationId xmlns:a16="http://schemas.microsoft.com/office/drawing/2014/main" id="{D2F1C021-28B2-C22A-DF72-E41280CE8865}"/>
              </a:ext>
            </a:extLst>
          </p:cNvPr>
          <p:cNvSpPr txBox="1">
            <a:spLocks/>
          </p:cNvSpPr>
          <p:nvPr/>
        </p:nvSpPr>
        <p:spPr>
          <a:xfrm>
            <a:off x="133481" y="6390220"/>
            <a:ext cx="4732020" cy="5148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fi-FI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S. Lippolis, G. Marsich</a:t>
            </a: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23A1EB6-0698-DC63-62EB-402BB1EFA8F1}"/>
              </a:ext>
            </a:extLst>
          </p:cNvPr>
          <p:cNvSpPr/>
          <p:nvPr/>
        </p:nvSpPr>
        <p:spPr>
          <a:xfrm>
            <a:off x="3211034" y="0"/>
            <a:ext cx="4251243" cy="548640"/>
          </a:xfrm>
          <a:prstGeom prst="rect">
            <a:avLst/>
          </a:prstGeom>
          <a:solidFill>
            <a:srgbClr val="2A421A">
              <a:alpha val="5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18C4C2-848B-3D11-4762-2D6E95BFF4AD}"/>
              </a:ext>
            </a:extLst>
          </p:cNvPr>
          <p:cNvSpPr txBox="1"/>
          <p:nvPr/>
        </p:nvSpPr>
        <p:spPr>
          <a:xfrm>
            <a:off x="3344146" y="92763"/>
            <a:ext cx="2482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B. Ex1: one goal-</a:t>
            </a:r>
            <a:r>
              <a:rPr lang="it-IT" dirty="0" err="1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cell</a:t>
            </a:r>
            <a:endParaRPr lang="it-IT" dirty="0">
              <a:solidFill>
                <a:schemeClr val="bg1"/>
              </a:solidFill>
              <a:latin typeface="Artifakt Element Thin" panose="020B0203050000020004" pitchFamily="34" charset="0"/>
              <a:ea typeface="Artifakt Element Thin" panose="020B02030500000200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1F9A54D-DCC5-4722-9E38-A7B290FA73F2}"/>
              </a:ext>
            </a:extLst>
          </p:cNvPr>
          <p:cNvSpPr txBox="1">
            <a:spLocks/>
          </p:cNvSpPr>
          <p:nvPr/>
        </p:nvSpPr>
        <p:spPr>
          <a:xfrm>
            <a:off x="-4" y="996238"/>
            <a:ext cx="12192003" cy="50783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3000" dirty="0">
                <a:solidFill>
                  <a:schemeClr val="accent6">
                    <a:lumMod val="75000"/>
                  </a:schemeClr>
                </a:solidFill>
                <a:latin typeface="Lucida Fax" panose="02060602050505020204" pitchFamily="18" charset="0"/>
              </a:rPr>
              <a:t>(2) Changing </a:t>
            </a:r>
            <a:r>
              <a:rPr lang="en-GB" sz="3000" b="1" i="1" dirty="0">
                <a:solidFill>
                  <a:schemeClr val="accent6">
                    <a:lumMod val="75000"/>
                  </a:schemeClr>
                </a:solidFill>
                <a:latin typeface="Lucida Fax" panose="02060602050505020204" pitchFamily="18" charset="0"/>
              </a:rPr>
              <a:t>gamma</a:t>
            </a:r>
            <a:endParaRPr lang="it-IT" sz="3000" dirty="0">
              <a:solidFill>
                <a:schemeClr val="accent6">
                  <a:lumMod val="75000"/>
                </a:schemeClr>
              </a:solidFill>
              <a:latin typeface="Lucida Fax" panose="02060602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13625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E96437D-857F-A05A-58BD-7D74EAD1B9BE}"/>
              </a:ext>
            </a:extLst>
          </p:cNvPr>
          <p:cNvSpPr/>
          <p:nvPr/>
        </p:nvSpPr>
        <p:spPr>
          <a:xfrm>
            <a:off x="0" y="0"/>
            <a:ext cx="12192000" cy="548640"/>
          </a:xfrm>
          <a:prstGeom prst="rect">
            <a:avLst/>
          </a:prstGeom>
          <a:gradFill flip="none" rotWithShape="1">
            <a:gsLst>
              <a:gs pos="35000">
                <a:srgbClr val="155726"/>
              </a:gs>
              <a:gs pos="68000">
                <a:srgbClr val="2A421A"/>
              </a:gs>
              <a:gs pos="14000">
                <a:srgbClr val="006C31"/>
              </a:gs>
            </a:gsLst>
            <a:lin ang="16200000" scaled="0"/>
            <a:tileRect/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242FB0-2444-686C-0683-E9B5B3B1F156}"/>
              </a:ext>
            </a:extLst>
          </p:cNvPr>
          <p:cNvSpPr txBox="1"/>
          <p:nvPr/>
        </p:nvSpPr>
        <p:spPr>
          <a:xfrm>
            <a:off x="11023973" y="6390220"/>
            <a:ext cx="10345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it-IT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algn="r"/>
            <a:endParaRPr lang="it-IT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algn="r"/>
            <a:endParaRPr lang="it-IT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EEE882-094B-43E4-8419-82B7292AC8BB}"/>
              </a:ext>
            </a:extLst>
          </p:cNvPr>
          <p:cNvSpPr txBox="1"/>
          <p:nvPr/>
        </p:nvSpPr>
        <p:spPr>
          <a:xfrm>
            <a:off x="10529691" y="109328"/>
            <a:ext cx="202311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 err="1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October</a:t>
            </a:r>
            <a:r>
              <a:rPr lang="it-IT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 24, 2023</a:t>
            </a:r>
          </a:p>
          <a:p>
            <a:endParaRPr lang="it-IT" sz="15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5601AD7-681B-7495-5FB4-7045CD395DB7}"/>
              </a:ext>
            </a:extLst>
          </p:cNvPr>
          <p:cNvSpPr/>
          <p:nvPr/>
        </p:nvSpPr>
        <p:spPr>
          <a:xfrm>
            <a:off x="0" y="0"/>
            <a:ext cx="3211034" cy="548640"/>
          </a:xfrm>
          <a:prstGeom prst="rect">
            <a:avLst/>
          </a:prstGeom>
          <a:solidFill>
            <a:srgbClr val="2A421A">
              <a:alpha val="5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48203DD-21BB-71D8-389D-E58B1DD05692}"/>
              </a:ext>
            </a:extLst>
          </p:cNvPr>
          <p:cNvSpPr txBox="1"/>
          <p:nvPr/>
        </p:nvSpPr>
        <p:spPr>
          <a:xfrm>
            <a:off x="87630" y="109328"/>
            <a:ext cx="2942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2. Value </a:t>
            </a:r>
            <a:r>
              <a:rPr lang="it-IT" b="1" dirty="0" err="1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iteration</a:t>
            </a:r>
            <a:endParaRPr lang="it-IT" b="1" dirty="0">
              <a:solidFill>
                <a:schemeClr val="bg1"/>
              </a:solidFill>
              <a:latin typeface="Artifakt Element Thin" panose="020B0203050000020004" pitchFamily="34" charset="0"/>
              <a:ea typeface="Artifakt Element Thin" panose="020B02030500000200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465E97D-92DF-C04B-0DDF-53C606B72332}"/>
              </a:ext>
            </a:extLst>
          </p:cNvPr>
          <p:cNvSpPr/>
          <p:nvPr/>
        </p:nvSpPr>
        <p:spPr>
          <a:xfrm flipV="1">
            <a:off x="-1" y="6232257"/>
            <a:ext cx="12192000" cy="625742"/>
          </a:xfrm>
          <a:prstGeom prst="rect">
            <a:avLst/>
          </a:prstGeom>
          <a:gradFill flip="none" rotWithShape="1">
            <a:gsLst>
              <a:gs pos="35000">
                <a:srgbClr val="155726"/>
              </a:gs>
              <a:gs pos="68000">
                <a:srgbClr val="2A421A"/>
              </a:gs>
              <a:gs pos="14000">
                <a:srgbClr val="006C31"/>
              </a:gs>
            </a:gsLst>
            <a:lin ang="16200000" scaled="0"/>
            <a:tileRect/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Subtitle 4">
            <a:extLst>
              <a:ext uri="{FF2B5EF4-FFF2-40B4-BE49-F238E27FC236}">
                <a16:creationId xmlns:a16="http://schemas.microsoft.com/office/drawing/2014/main" id="{73E218AC-6CA4-90C9-1E45-0DC461F0B1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3" y="6390220"/>
            <a:ext cx="12192001" cy="625742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GB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Gridworld: value iteration VS linear programming</a:t>
            </a:r>
          </a:p>
          <a:p>
            <a:pPr>
              <a:spcBef>
                <a:spcPts val="0"/>
              </a:spcBef>
            </a:pP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18" name="Subtitle 4">
            <a:extLst>
              <a:ext uri="{FF2B5EF4-FFF2-40B4-BE49-F238E27FC236}">
                <a16:creationId xmlns:a16="http://schemas.microsoft.com/office/drawing/2014/main" id="{D2F1C021-28B2-C22A-DF72-E41280CE8865}"/>
              </a:ext>
            </a:extLst>
          </p:cNvPr>
          <p:cNvSpPr txBox="1">
            <a:spLocks/>
          </p:cNvSpPr>
          <p:nvPr/>
        </p:nvSpPr>
        <p:spPr>
          <a:xfrm>
            <a:off x="133481" y="6390220"/>
            <a:ext cx="4732020" cy="5148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fi-FI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S. Lippolis, G. Marsich</a:t>
            </a: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23A1EB6-0698-DC63-62EB-402BB1EFA8F1}"/>
              </a:ext>
            </a:extLst>
          </p:cNvPr>
          <p:cNvSpPr/>
          <p:nvPr/>
        </p:nvSpPr>
        <p:spPr>
          <a:xfrm>
            <a:off x="3211034" y="0"/>
            <a:ext cx="4251243" cy="548640"/>
          </a:xfrm>
          <a:prstGeom prst="rect">
            <a:avLst/>
          </a:prstGeom>
          <a:solidFill>
            <a:srgbClr val="2A421A">
              <a:alpha val="5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18C4C2-848B-3D11-4762-2D6E95BFF4AD}"/>
              </a:ext>
            </a:extLst>
          </p:cNvPr>
          <p:cNvSpPr txBox="1"/>
          <p:nvPr/>
        </p:nvSpPr>
        <p:spPr>
          <a:xfrm>
            <a:off x="3344146" y="92763"/>
            <a:ext cx="2482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B. Ex1: one goal-</a:t>
            </a:r>
            <a:r>
              <a:rPr lang="it-IT" dirty="0" err="1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cell</a:t>
            </a:r>
            <a:endParaRPr lang="it-IT" dirty="0">
              <a:solidFill>
                <a:schemeClr val="bg1"/>
              </a:solidFill>
              <a:latin typeface="Artifakt Element Thin" panose="020B0203050000020004" pitchFamily="34" charset="0"/>
              <a:ea typeface="Artifakt Element Thin" panose="020B02030500000200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23D2AB0-0B5A-2E56-0AFB-F4E8CF2781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8954" y="1932760"/>
            <a:ext cx="3455141" cy="3845798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D5791331-4D19-2028-FF81-BA04ACBF29BA}"/>
              </a:ext>
            </a:extLst>
          </p:cNvPr>
          <p:cNvSpPr txBox="1">
            <a:spLocks/>
          </p:cNvSpPr>
          <p:nvPr/>
        </p:nvSpPr>
        <p:spPr>
          <a:xfrm>
            <a:off x="-4" y="1040480"/>
            <a:ext cx="6096001" cy="43858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2500" dirty="0">
                <a:solidFill>
                  <a:schemeClr val="accent6">
                    <a:lumMod val="75000"/>
                  </a:schemeClr>
                </a:solidFill>
                <a:latin typeface="Lucida Fax" panose="02060602050505020204" pitchFamily="18" charset="0"/>
              </a:rPr>
              <a:t>(3) Time to fall below </a:t>
            </a:r>
            <a:r>
              <a:rPr lang="en-GB" sz="2500" b="1" i="1" dirty="0">
                <a:solidFill>
                  <a:schemeClr val="accent6">
                    <a:lumMod val="75000"/>
                  </a:schemeClr>
                </a:solidFill>
                <a:latin typeface="Lucida Fax" panose="02060602050505020204" pitchFamily="18" charset="0"/>
              </a:rPr>
              <a:t>tolerance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4D63DBB-0E3D-810C-D27B-D91C8AB76D9C}"/>
              </a:ext>
            </a:extLst>
          </p:cNvPr>
          <p:cNvSpPr txBox="1"/>
          <p:nvPr/>
        </p:nvSpPr>
        <p:spPr>
          <a:xfrm>
            <a:off x="6095997" y="1011626"/>
            <a:ext cx="6304546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500" dirty="0">
                <a:solidFill>
                  <a:schemeClr val="accent6">
                    <a:lumMod val="75000"/>
                  </a:schemeClr>
                </a:solidFill>
                <a:latin typeface="Lucida Fax" panose="02060602050505020204" pitchFamily="18" charset="0"/>
              </a:rPr>
              <a:t>(4) Number of iterations to converge </a:t>
            </a:r>
            <a:endParaRPr lang="en-GB" sz="2500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0AE61BEB-3863-FF43-1423-89815EBF6C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8697" y="1853779"/>
            <a:ext cx="2884349" cy="3845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1708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crossword puzzle&#10;&#10;Description automatically generated">
            <a:extLst>
              <a:ext uri="{FF2B5EF4-FFF2-40B4-BE49-F238E27FC236}">
                <a16:creationId xmlns:a16="http://schemas.microsoft.com/office/drawing/2014/main" id="{97B09191-8BAB-2A59-C238-8F54E37336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422" y="1560531"/>
            <a:ext cx="5914085" cy="4139859"/>
          </a:xfrm>
          <a:prstGeom prst="rect">
            <a:avLst/>
          </a:prstGeom>
          <a:ln>
            <a:noFill/>
          </a:ln>
        </p:spPr>
      </p:pic>
      <p:pic>
        <p:nvPicPr>
          <p:cNvPr id="11" name="Picture 10" descr="A group of colorful squares&#10;&#10;Description automatically generated">
            <a:extLst>
              <a:ext uri="{FF2B5EF4-FFF2-40B4-BE49-F238E27FC236}">
                <a16:creationId xmlns:a16="http://schemas.microsoft.com/office/drawing/2014/main" id="{7425F9F1-FCA9-C06A-7143-72EA2118AE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7783" y="1560531"/>
            <a:ext cx="5938105" cy="4156673"/>
          </a:xfrm>
          <a:prstGeom prst="rect">
            <a:avLst/>
          </a:prstGeom>
          <a:ln>
            <a:noFill/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E96437D-857F-A05A-58BD-7D74EAD1B9BE}"/>
              </a:ext>
            </a:extLst>
          </p:cNvPr>
          <p:cNvSpPr/>
          <p:nvPr/>
        </p:nvSpPr>
        <p:spPr>
          <a:xfrm>
            <a:off x="0" y="0"/>
            <a:ext cx="12192000" cy="548640"/>
          </a:xfrm>
          <a:prstGeom prst="rect">
            <a:avLst/>
          </a:prstGeom>
          <a:gradFill flip="none" rotWithShape="1">
            <a:gsLst>
              <a:gs pos="35000">
                <a:srgbClr val="155726"/>
              </a:gs>
              <a:gs pos="68000">
                <a:srgbClr val="2A421A"/>
              </a:gs>
              <a:gs pos="14000">
                <a:srgbClr val="006C31"/>
              </a:gs>
            </a:gsLst>
            <a:lin ang="16200000" scaled="0"/>
            <a:tileRect/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242FB0-2444-686C-0683-E9B5B3B1F156}"/>
              </a:ext>
            </a:extLst>
          </p:cNvPr>
          <p:cNvSpPr txBox="1"/>
          <p:nvPr/>
        </p:nvSpPr>
        <p:spPr>
          <a:xfrm>
            <a:off x="11023973" y="6390220"/>
            <a:ext cx="10345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it-IT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algn="r"/>
            <a:endParaRPr lang="it-IT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algn="r"/>
            <a:endParaRPr lang="it-IT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EEE882-094B-43E4-8419-82B7292AC8BB}"/>
              </a:ext>
            </a:extLst>
          </p:cNvPr>
          <p:cNvSpPr txBox="1"/>
          <p:nvPr/>
        </p:nvSpPr>
        <p:spPr>
          <a:xfrm>
            <a:off x="10529691" y="109328"/>
            <a:ext cx="202311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 err="1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October</a:t>
            </a:r>
            <a:r>
              <a:rPr lang="it-IT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 24, 2023</a:t>
            </a:r>
          </a:p>
          <a:p>
            <a:endParaRPr lang="it-IT" sz="15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5601AD7-681B-7495-5FB4-7045CD395DB7}"/>
              </a:ext>
            </a:extLst>
          </p:cNvPr>
          <p:cNvSpPr/>
          <p:nvPr/>
        </p:nvSpPr>
        <p:spPr>
          <a:xfrm>
            <a:off x="0" y="0"/>
            <a:ext cx="3211034" cy="548640"/>
          </a:xfrm>
          <a:prstGeom prst="rect">
            <a:avLst/>
          </a:prstGeom>
          <a:solidFill>
            <a:srgbClr val="2A421A">
              <a:alpha val="5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48203DD-21BB-71D8-389D-E58B1DD05692}"/>
              </a:ext>
            </a:extLst>
          </p:cNvPr>
          <p:cNvSpPr txBox="1"/>
          <p:nvPr/>
        </p:nvSpPr>
        <p:spPr>
          <a:xfrm>
            <a:off x="87630" y="109328"/>
            <a:ext cx="2942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2. Value </a:t>
            </a:r>
            <a:r>
              <a:rPr lang="it-IT" b="1" dirty="0" err="1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iteration</a:t>
            </a:r>
            <a:endParaRPr lang="it-IT" b="1" dirty="0">
              <a:solidFill>
                <a:schemeClr val="bg1"/>
              </a:solidFill>
              <a:latin typeface="Artifakt Element Thin" panose="020B0203050000020004" pitchFamily="34" charset="0"/>
              <a:ea typeface="Artifakt Element Thin" panose="020B02030500000200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465E97D-92DF-C04B-0DDF-53C606B72332}"/>
              </a:ext>
            </a:extLst>
          </p:cNvPr>
          <p:cNvSpPr/>
          <p:nvPr/>
        </p:nvSpPr>
        <p:spPr>
          <a:xfrm flipV="1">
            <a:off x="-1" y="6232257"/>
            <a:ext cx="12192000" cy="625742"/>
          </a:xfrm>
          <a:prstGeom prst="rect">
            <a:avLst/>
          </a:prstGeom>
          <a:gradFill flip="none" rotWithShape="1">
            <a:gsLst>
              <a:gs pos="35000">
                <a:srgbClr val="155726"/>
              </a:gs>
              <a:gs pos="68000">
                <a:srgbClr val="2A421A"/>
              </a:gs>
              <a:gs pos="14000">
                <a:srgbClr val="006C31"/>
              </a:gs>
            </a:gsLst>
            <a:lin ang="16200000" scaled="0"/>
            <a:tileRect/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Subtitle 4">
            <a:extLst>
              <a:ext uri="{FF2B5EF4-FFF2-40B4-BE49-F238E27FC236}">
                <a16:creationId xmlns:a16="http://schemas.microsoft.com/office/drawing/2014/main" id="{73E218AC-6CA4-90C9-1E45-0DC461F0B1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3" y="6390220"/>
            <a:ext cx="12192001" cy="625742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GB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Gridworld: value iteration VS linear programming</a:t>
            </a:r>
          </a:p>
          <a:p>
            <a:pPr>
              <a:spcBef>
                <a:spcPts val="0"/>
              </a:spcBef>
            </a:pP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18" name="Subtitle 4">
            <a:extLst>
              <a:ext uri="{FF2B5EF4-FFF2-40B4-BE49-F238E27FC236}">
                <a16:creationId xmlns:a16="http://schemas.microsoft.com/office/drawing/2014/main" id="{D2F1C021-28B2-C22A-DF72-E41280CE8865}"/>
              </a:ext>
            </a:extLst>
          </p:cNvPr>
          <p:cNvSpPr txBox="1">
            <a:spLocks/>
          </p:cNvSpPr>
          <p:nvPr/>
        </p:nvSpPr>
        <p:spPr>
          <a:xfrm>
            <a:off x="133481" y="6390220"/>
            <a:ext cx="4732020" cy="5148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fi-FI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S. Lippolis, G. Marsich</a:t>
            </a: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23A1EB6-0698-DC63-62EB-402BB1EFA8F1}"/>
              </a:ext>
            </a:extLst>
          </p:cNvPr>
          <p:cNvSpPr/>
          <p:nvPr/>
        </p:nvSpPr>
        <p:spPr>
          <a:xfrm>
            <a:off x="3211034" y="0"/>
            <a:ext cx="4251243" cy="548640"/>
          </a:xfrm>
          <a:prstGeom prst="rect">
            <a:avLst/>
          </a:prstGeom>
          <a:solidFill>
            <a:srgbClr val="2A421A">
              <a:alpha val="5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18C4C2-848B-3D11-4762-2D6E95BFF4AD}"/>
              </a:ext>
            </a:extLst>
          </p:cNvPr>
          <p:cNvSpPr txBox="1"/>
          <p:nvPr/>
        </p:nvSpPr>
        <p:spPr>
          <a:xfrm>
            <a:off x="3344146" y="92763"/>
            <a:ext cx="3588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C. Ex2: multiple goal-</a:t>
            </a:r>
            <a:r>
              <a:rPr lang="it-IT" dirty="0" err="1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cells</a:t>
            </a:r>
            <a:endParaRPr lang="it-IT" dirty="0">
              <a:solidFill>
                <a:schemeClr val="bg1"/>
              </a:solidFill>
              <a:latin typeface="Artifakt Element Thin" panose="020B0203050000020004" pitchFamily="34" charset="0"/>
              <a:ea typeface="Artifakt Element Thin" panose="020B02030500000200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F7D3E1-4312-9352-984C-2A0760CFE7B2}"/>
              </a:ext>
            </a:extLst>
          </p:cNvPr>
          <p:cNvSpPr txBox="1">
            <a:spLocks/>
          </p:cNvSpPr>
          <p:nvPr/>
        </p:nvSpPr>
        <p:spPr>
          <a:xfrm>
            <a:off x="-2" y="996238"/>
            <a:ext cx="12192000" cy="50783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3000" b="1" dirty="0">
                <a:solidFill>
                  <a:schemeClr val="accent6">
                    <a:lumMod val="75000"/>
                  </a:schemeClr>
                </a:solidFill>
                <a:latin typeface="Lucida Fax" panose="02060602050505020204" pitchFamily="18" charset="0"/>
              </a:rPr>
              <a:t>Multiple goal-</a:t>
            </a:r>
            <a:r>
              <a:rPr lang="it-IT" sz="3000" b="1" dirty="0" err="1">
                <a:solidFill>
                  <a:schemeClr val="accent6">
                    <a:lumMod val="75000"/>
                  </a:schemeClr>
                </a:solidFill>
                <a:latin typeface="Lucida Fax" panose="02060602050505020204" pitchFamily="18" charset="0"/>
              </a:rPr>
              <a:t>cells</a:t>
            </a:r>
            <a:r>
              <a:rPr lang="it-IT" sz="3000" dirty="0">
                <a:solidFill>
                  <a:schemeClr val="accent6">
                    <a:lumMod val="75000"/>
                  </a:schemeClr>
                </a:solidFill>
                <a:latin typeface="Lucida Fax" panose="02060602050505020204" pitchFamily="18" charset="0"/>
              </a:rPr>
              <a:t>: some </a:t>
            </a:r>
            <a:r>
              <a:rPr lang="it-IT" sz="3000" dirty="0" err="1">
                <a:solidFill>
                  <a:schemeClr val="accent6">
                    <a:lumMod val="75000"/>
                  </a:schemeClr>
                </a:solidFill>
                <a:latin typeface="Lucida Fax" panose="02060602050505020204" pitchFamily="18" charset="0"/>
              </a:rPr>
              <a:t>possible</a:t>
            </a:r>
            <a:r>
              <a:rPr lang="it-IT" sz="3000" dirty="0">
                <a:solidFill>
                  <a:schemeClr val="accent6">
                    <a:lumMod val="75000"/>
                  </a:schemeClr>
                </a:solidFill>
                <a:latin typeface="Lucida Fax" panose="02060602050505020204" pitchFamily="18" charset="0"/>
              </a:rPr>
              <a:t> </a:t>
            </a:r>
            <a:r>
              <a:rPr lang="it-IT" sz="3000" dirty="0" err="1">
                <a:solidFill>
                  <a:schemeClr val="accent6">
                    <a:lumMod val="75000"/>
                  </a:schemeClr>
                </a:solidFill>
                <a:latin typeface="Lucida Fax" panose="02060602050505020204" pitchFamily="18" charset="0"/>
              </a:rPr>
              <a:t>gridworlds</a:t>
            </a:r>
            <a:endParaRPr lang="it-IT" sz="3000" dirty="0">
              <a:solidFill>
                <a:schemeClr val="accent6">
                  <a:lumMod val="75000"/>
                </a:schemeClr>
              </a:solidFill>
              <a:latin typeface="Lucida Fax" panose="02060602050505020204" pitchFamily="18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441FDB7-1288-37A0-7F8D-479A96F9D6BA}"/>
              </a:ext>
            </a:extLst>
          </p:cNvPr>
          <p:cNvSpPr txBox="1">
            <a:spLocks/>
          </p:cNvSpPr>
          <p:nvPr/>
        </p:nvSpPr>
        <p:spPr>
          <a:xfrm>
            <a:off x="163032" y="1882961"/>
            <a:ext cx="6096001" cy="36933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2000" dirty="0">
                <a:solidFill>
                  <a:schemeClr val="accent6">
                    <a:lumMod val="75000"/>
                  </a:schemeClr>
                </a:solidFill>
                <a:latin typeface="Lucida Fax" panose="02060602050505020204" pitchFamily="18" charset="0"/>
              </a:rPr>
              <a:t>2</a:t>
            </a:r>
            <a:r>
              <a:rPr lang="en-GB" sz="2000" dirty="0">
                <a:solidFill>
                  <a:schemeClr val="accent6">
                    <a:lumMod val="75000"/>
                  </a:schemeClr>
                </a:solidFill>
                <a:latin typeface="Lucida Fax" panose="02060602050505020204" pitchFamily="18" charset="0"/>
              </a:rPr>
              <a:t> goal-cells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B1F8FBAA-78A6-96E5-EE6E-653E34D607AA}"/>
              </a:ext>
            </a:extLst>
          </p:cNvPr>
          <p:cNvSpPr txBox="1">
            <a:spLocks/>
          </p:cNvSpPr>
          <p:nvPr/>
        </p:nvSpPr>
        <p:spPr>
          <a:xfrm>
            <a:off x="5908836" y="1865927"/>
            <a:ext cx="6096001" cy="36933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2000" dirty="0">
                <a:solidFill>
                  <a:schemeClr val="accent6">
                    <a:lumMod val="75000"/>
                  </a:schemeClr>
                </a:solidFill>
                <a:latin typeface="Lucida Fax" panose="02060602050505020204" pitchFamily="18" charset="0"/>
              </a:rPr>
              <a:t>3</a:t>
            </a:r>
            <a:r>
              <a:rPr lang="en-GB" sz="2000" dirty="0">
                <a:solidFill>
                  <a:schemeClr val="accent6">
                    <a:lumMod val="75000"/>
                  </a:schemeClr>
                </a:solidFill>
                <a:latin typeface="Lucida Fax" panose="02060602050505020204" pitchFamily="18" charset="0"/>
              </a:rPr>
              <a:t> goal-cells</a:t>
            </a:r>
          </a:p>
        </p:txBody>
      </p:sp>
    </p:spTree>
    <p:extLst>
      <p:ext uri="{BB962C8B-B14F-4D97-AF65-F5344CB8AC3E}">
        <p14:creationId xmlns:p14="http://schemas.microsoft.com/office/powerpoint/2010/main" val="42396397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E96437D-857F-A05A-58BD-7D74EAD1B9BE}"/>
              </a:ext>
            </a:extLst>
          </p:cNvPr>
          <p:cNvSpPr/>
          <p:nvPr/>
        </p:nvSpPr>
        <p:spPr>
          <a:xfrm>
            <a:off x="0" y="0"/>
            <a:ext cx="12192000" cy="548640"/>
          </a:xfrm>
          <a:prstGeom prst="rect">
            <a:avLst/>
          </a:prstGeom>
          <a:gradFill flip="none" rotWithShape="1">
            <a:gsLst>
              <a:gs pos="35000">
                <a:srgbClr val="155726"/>
              </a:gs>
              <a:gs pos="68000">
                <a:srgbClr val="2A421A"/>
              </a:gs>
              <a:gs pos="14000">
                <a:srgbClr val="006C31"/>
              </a:gs>
            </a:gsLst>
            <a:lin ang="16200000" scaled="0"/>
            <a:tileRect/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242FB0-2444-686C-0683-E9B5B3B1F156}"/>
              </a:ext>
            </a:extLst>
          </p:cNvPr>
          <p:cNvSpPr txBox="1"/>
          <p:nvPr/>
        </p:nvSpPr>
        <p:spPr>
          <a:xfrm>
            <a:off x="11023973" y="6390220"/>
            <a:ext cx="10345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it-IT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algn="r"/>
            <a:endParaRPr lang="it-IT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algn="r"/>
            <a:endParaRPr lang="it-IT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EEE882-094B-43E4-8419-82B7292AC8BB}"/>
              </a:ext>
            </a:extLst>
          </p:cNvPr>
          <p:cNvSpPr txBox="1"/>
          <p:nvPr/>
        </p:nvSpPr>
        <p:spPr>
          <a:xfrm>
            <a:off x="10529691" y="109328"/>
            <a:ext cx="202311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 err="1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October</a:t>
            </a:r>
            <a:r>
              <a:rPr lang="it-IT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 24, 2023</a:t>
            </a:r>
          </a:p>
          <a:p>
            <a:endParaRPr lang="it-IT" sz="15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5601AD7-681B-7495-5FB4-7045CD395DB7}"/>
              </a:ext>
            </a:extLst>
          </p:cNvPr>
          <p:cNvSpPr/>
          <p:nvPr/>
        </p:nvSpPr>
        <p:spPr>
          <a:xfrm>
            <a:off x="0" y="0"/>
            <a:ext cx="3211034" cy="548640"/>
          </a:xfrm>
          <a:prstGeom prst="rect">
            <a:avLst/>
          </a:prstGeom>
          <a:solidFill>
            <a:srgbClr val="2A421A">
              <a:alpha val="5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48203DD-21BB-71D8-389D-E58B1DD05692}"/>
              </a:ext>
            </a:extLst>
          </p:cNvPr>
          <p:cNvSpPr txBox="1"/>
          <p:nvPr/>
        </p:nvSpPr>
        <p:spPr>
          <a:xfrm>
            <a:off x="87630" y="109328"/>
            <a:ext cx="2942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2. Value </a:t>
            </a:r>
            <a:r>
              <a:rPr lang="it-IT" b="1" dirty="0" err="1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iteration</a:t>
            </a:r>
            <a:endParaRPr lang="it-IT" b="1" dirty="0">
              <a:solidFill>
                <a:schemeClr val="bg1"/>
              </a:solidFill>
              <a:latin typeface="Artifakt Element Thin" panose="020B0203050000020004" pitchFamily="34" charset="0"/>
              <a:ea typeface="Artifakt Element Thin" panose="020B02030500000200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465E97D-92DF-C04B-0DDF-53C606B72332}"/>
              </a:ext>
            </a:extLst>
          </p:cNvPr>
          <p:cNvSpPr/>
          <p:nvPr/>
        </p:nvSpPr>
        <p:spPr>
          <a:xfrm flipV="1">
            <a:off x="-1" y="6232257"/>
            <a:ext cx="12192000" cy="625742"/>
          </a:xfrm>
          <a:prstGeom prst="rect">
            <a:avLst/>
          </a:prstGeom>
          <a:gradFill flip="none" rotWithShape="1">
            <a:gsLst>
              <a:gs pos="35000">
                <a:srgbClr val="155726"/>
              </a:gs>
              <a:gs pos="68000">
                <a:srgbClr val="2A421A"/>
              </a:gs>
              <a:gs pos="14000">
                <a:srgbClr val="006C31"/>
              </a:gs>
            </a:gsLst>
            <a:lin ang="16200000" scaled="0"/>
            <a:tileRect/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Subtitle 4">
            <a:extLst>
              <a:ext uri="{FF2B5EF4-FFF2-40B4-BE49-F238E27FC236}">
                <a16:creationId xmlns:a16="http://schemas.microsoft.com/office/drawing/2014/main" id="{73E218AC-6CA4-90C9-1E45-0DC461F0B1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3" y="6390220"/>
            <a:ext cx="12192001" cy="625742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GB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Gridworld: value iteration VS linear programming</a:t>
            </a:r>
          </a:p>
          <a:p>
            <a:pPr>
              <a:spcBef>
                <a:spcPts val="0"/>
              </a:spcBef>
            </a:pP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18" name="Subtitle 4">
            <a:extLst>
              <a:ext uri="{FF2B5EF4-FFF2-40B4-BE49-F238E27FC236}">
                <a16:creationId xmlns:a16="http://schemas.microsoft.com/office/drawing/2014/main" id="{D2F1C021-28B2-C22A-DF72-E41280CE8865}"/>
              </a:ext>
            </a:extLst>
          </p:cNvPr>
          <p:cNvSpPr txBox="1">
            <a:spLocks/>
          </p:cNvSpPr>
          <p:nvPr/>
        </p:nvSpPr>
        <p:spPr>
          <a:xfrm>
            <a:off x="133481" y="6390220"/>
            <a:ext cx="4732020" cy="5148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fi-FI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S. Lippolis, G. Marsich</a:t>
            </a: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23A1EB6-0698-DC63-62EB-402BB1EFA8F1}"/>
              </a:ext>
            </a:extLst>
          </p:cNvPr>
          <p:cNvSpPr/>
          <p:nvPr/>
        </p:nvSpPr>
        <p:spPr>
          <a:xfrm>
            <a:off x="3211034" y="0"/>
            <a:ext cx="4251243" cy="548640"/>
          </a:xfrm>
          <a:prstGeom prst="rect">
            <a:avLst/>
          </a:prstGeom>
          <a:solidFill>
            <a:srgbClr val="2A421A">
              <a:alpha val="5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18C4C2-848B-3D11-4762-2D6E95BFF4AD}"/>
              </a:ext>
            </a:extLst>
          </p:cNvPr>
          <p:cNvSpPr txBox="1"/>
          <p:nvPr/>
        </p:nvSpPr>
        <p:spPr>
          <a:xfrm>
            <a:off x="3344146" y="92763"/>
            <a:ext cx="3588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C. Ex2: multiple goal-</a:t>
            </a:r>
            <a:r>
              <a:rPr lang="it-IT" dirty="0" err="1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cells</a:t>
            </a:r>
            <a:endParaRPr lang="it-IT" dirty="0">
              <a:solidFill>
                <a:schemeClr val="bg1"/>
              </a:solidFill>
              <a:latin typeface="Artifakt Element Thin" panose="020B0203050000020004" pitchFamily="34" charset="0"/>
              <a:ea typeface="Artifakt Element Thin" panose="020B02030500000200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F7D3E1-4312-9352-984C-2A0760CFE7B2}"/>
              </a:ext>
            </a:extLst>
          </p:cNvPr>
          <p:cNvSpPr txBox="1">
            <a:spLocks/>
          </p:cNvSpPr>
          <p:nvPr/>
        </p:nvSpPr>
        <p:spPr>
          <a:xfrm>
            <a:off x="-2" y="996238"/>
            <a:ext cx="12192000" cy="50783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3000" dirty="0">
                <a:solidFill>
                  <a:schemeClr val="accent6">
                    <a:lumMod val="75000"/>
                  </a:schemeClr>
                </a:solidFill>
                <a:latin typeface="Lucida Fax" panose="02060602050505020204" pitchFamily="18" charset="0"/>
              </a:rPr>
              <a:t>(1) Changing </a:t>
            </a:r>
            <a:r>
              <a:rPr lang="en-GB" sz="3000" b="1" i="1" dirty="0" err="1">
                <a:solidFill>
                  <a:schemeClr val="accent6">
                    <a:lumMod val="75000"/>
                  </a:schemeClr>
                </a:solidFill>
                <a:latin typeface="Lucida Fax" panose="02060602050505020204" pitchFamily="18" charset="0"/>
              </a:rPr>
              <a:t>max_n_of_iterations</a:t>
            </a:r>
            <a:endParaRPr lang="it-IT" sz="3000" dirty="0">
              <a:solidFill>
                <a:schemeClr val="accent6">
                  <a:lumMod val="75000"/>
                </a:schemeClr>
              </a:solidFill>
              <a:latin typeface="Lucida Fax" panose="02060602050505020204" pitchFamily="18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441FDB7-1288-37A0-7F8D-479A96F9D6BA}"/>
              </a:ext>
            </a:extLst>
          </p:cNvPr>
          <p:cNvSpPr txBox="1">
            <a:spLocks/>
          </p:cNvSpPr>
          <p:nvPr/>
        </p:nvSpPr>
        <p:spPr>
          <a:xfrm>
            <a:off x="163032" y="1574614"/>
            <a:ext cx="6096001" cy="36933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2000" dirty="0">
                <a:solidFill>
                  <a:schemeClr val="accent6">
                    <a:lumMod val="75000"/>
                  </a:schemeClr>
                </a:solidFill>
                <a:latin typeface="Lucida Fax" panose="02060602050505020204" pitchFamily="18" charset="0"/>
              </a:rPr>
              <a:t>2</a:t>
            </a:r>
            <a:r>
              <a:rPr lang="en-GB" sz="2000" dirty="0">
                <a:solidFill>
                  <a:schemeClr val="accent6">
                    <a:lumMod val="75000"/>
                  </a:schemeClr>
                </a:solidFill>
                <a:latin typeface="Lucida Fax" panose="02060602050505020204" pitchFamily="18" charset="0"/>
              </a:rPr>
              <a:t> goal-cells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B1F8FBAA-78A6-96E5-EE6E-653E34D607AA}"/>
              </a:ext>
            </a:extLst>
          </p:cNvPr>
          <p:cNvSpPr txBox="1">
            <a:spLocks/>
          </p:cNvSpPr>
          <p:nvPr/>
        </p:nvSpPr>
        <p:spPr>
          <a:xfrm>
            <a:off x="5908836" y="1557580"/>
            <a:ext cx="6096001" cy="36933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2000" dirty="0">
                <a:solidFill>
                  <a:schemeClr val="accent6">
                    <a:lumMod val="75000"/>
                  </a:schemeClr>
                </a:solidFill>
                <a:latin typeface="Lucida Fax" panose="02060602050505020204" pitchFamily="18" charset="0"/>
              </a:rPr>
              <a:t>3</a:t>
            </a:r>
            <a:r>
              <a:rPr lang="en-GB" sz="2000" dirty="0">
                <a:solidFill>
                  <a:schemeClr val="accent6">
                    <a:lumMod val="75000"/>
                  </a:schemeClr>
                </a:solidFill>
                <a:latin typeface="Lucida Fax" panose="02060602050505020204" pitchFamily="18" charset="0"/>
              </a:rPr>
              <a:t> goal-cells</a:t>
            </a:r>
          </a:p>
        </p:txBody>
      </p:sp>
      <p:pic>
        <p:nvPicPr>
          <p:cNvPr id="21" name="Picture 20" descr="A screenshot of a game&#10;&#10;Description automatically generated">
            <a:extLst>
              <a:ext uri="{FF2B5EF4-FFF2-40B4-BE49-F238E27FC236}">
                <a16:creationId xmlns:a16="http://schemas.microsoft.com/office/drawing/2014/main" id="{F91BE34C-0648-86C8-DC04-DD1A5AF116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421" y="1560530"/>
            <a:ext cx="5914085" cy="4139859"/>
          </a:xfrm>
          <a:prstGeom prst="rect">
            <a:avLst/>
          </a:prstGeom>
          <a:ln>
            <a:noFill/>
          </a:ln>
        </p:spPr>
      </p:pic>
      <p:pic>
        <p:nvPicPr>
          <p:cNvPr id="22" name="Picture 21" descr="A screenshot of a computer game&#10;&#10;Description automatically generated">
            <a:extLst>
              <a:ext uri="{FF2B5EF4-FFF2-40B4-BE49-F238E27FC236}">
                <a16:creationId xmlns:a16="http://schemas.microsoft.com/office/drawing/2014/main" id="{D75EF380-73E9-48B6-D3C4-A176CB82CD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7783" y="1560531"/>
            <a:ext cx="5938105" cy="4156674"/>
          </a:xfrm>
          <a:prstGeom prst="rect">
            <a:avLst/>
          </a:prstGeom>
          <a:ln>
            <a:noFill/>
          </a:ln>
        </p:spPr>
      </p:pic>
      <p:sp>
        <p:nvSpPr>
          <p:cNvPr id="23" name="Title 1">
            <a:extLst>
              <a:ext uri="{FF2B5EF4-FFF2-40B4-BE49-F238E27FC236}">
                <a16:creationId xmlns:a16="http://schemas.microsoft.com/office/drawing/2014/main" id="{1A8A5EDE-D954-C81D-40AE-927FD3F8BCA2}"/>
              </a:ext>
            </a:extLst>
          </p:cNvPr>
          <p:cNvSpPr txBox="1">
            <a:spLocks/>
          </p:cNvSpPr>
          <p:nvPr/>
        </p:nvSpPr>
        <p:spPr>
          <a:xfrm>
            <a:off x="163032" y="1882961"/>
            <a:ext cx="6096001" cy="36933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2000" dirty="0">
                <a:solidFill>
                  <a:schemeClr val="accent6">
                    <a:lumMod val="75000"/>
                  </a:schemeClr>
                </a:solidFill>
                <a:latin typeface="Lucida Fax" panose="02060602050505020204" pitchFamily="18" charset="0"/>
              </a:rPr>
              <a:t>2</a:t>
            </a:r>
            <a:r>
              <a:rPr lang="en-GB" sz="2000" dirty="0">
                <a:solidFill>
                  <a:schemeClr val="accent6">
                    <a:lumMod val="75000"/>
                  </a:schemeClr>
                </a:solidFill>
                <a:latin typeface="Lucida Fax" panose="02060602050505020204" pitchFamily="18" charset="0"/>
              </a:rPr>
              <a:t> goal-cells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E2D43ED8-8B43-D663-78A7-25789296A835}"/>
              </a:ext>
            </a:extLst>
          </p:cNvPr>
          <p:cNvSpPr txBox="1">
            <a:spLocks/>
          </p:cNvSpPr>
          <p:nvPr/>
        </p:nvSpPr>
        <p:spPr>
          <a:xfrm>
            <a:off x="5908836" y="1865927"/>
            <a:ext cx="6096001" cy="36933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2000" dirty="0">
                <a:solidFill>
                  <a:schemeClr val="accent6">
                    <a:lumMod val="75000"/>
                  </a:schemeClr>
                </a:solidFill>
                <a:latin typeface="Lucida Fax" panose="02060602050505020204" pitchFamily="18" charset="0"/>
              </a:rPr>
              <a:t>3</a:t>
            </a:r>
            <a:r>
              <a:rPr lang="en-GB" sz="2000" dirty="0">
                <a:solidFill>
                  <a:schemeClr val="accent6">
                    <a:lumMod val="75000"/>
                  </a:schemeClr>
                </a:solidFill>
                <a:latin typeface="Lucida Fax" panose="02060602050505020204" pitchFamily="18" charset="0"/>
              </a:rPr>
              <a:t> goal-cells</a:t>
            </a:r>
          </a:p>
        </p:txBody>
      </p:sp>
    </p:spTree>
    <p:extLst>
      <p:ext uri="{BB962C8B-B14F-4D97-AF65-F5344CB8AC3E}">
        <p14:creationId xmlns:p14="http://schemas.microsoft.com/office/powerpoint/2010/main" val="8835013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screenshot of a computer game&#10;&#10;Description automatically generated">
            <a:extLst>
              <a:ext uri="{FF2B5EF4-FFF2-40B4-BE49-F238E27FC236}">
                <a16:creationId xmlns:a16="http://schemas.microsoft.com/office/drawing/2014/main" id="{779C4F09-94E0-7B26-FF20-FBA03FD1C1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7783" y="1557580"/>
            <a:ext cx="5938105" cy="4156673"/>
          </a:xfrm>
          <a:prstGeom prst="rect">
            <a:avLst/>
          </a:prstGeom>
          <a:ln>
            <a:noFill/>
          </a:ln>
        </p:spPr>
      </p:pic>
      <p:pic>
        <p:nvPicPr>
          <p:cNvPr id="8" name="Picture 7" descr="A screenshot of a computer generated image&#10;&#10;Description automatically generated">
            <a:extLst>
              <a:ext uri="{FF2B5EF4-FFF2-40B4-BE49-F238E27FC236}">
                <a16:creationId xmlns:a16="http://schemas.microsoft.com/office/drawing/2014/main" id="{487908BC-E117-ED61-46FC-8E627CF606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420" y="1557580"/>
            <a:ext cx="5914083" cy="4139858"/>
          </a:xfrm>
          <a:prstGeom prst="rect">
            <a:avLst/>
          </a:prstGeom>
          <a:ln>
            <a:noFill/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E96437D-857F-A05A-58BD-7D74EAD1B9BE}"/>
              </a:ext>
            </a:extLst>
          </p:cNvPr>
          <p:cNvSpPr/>
          <p:nvPr/>
        </p:nvSpPr>
        <p:spPr>
          <a:xfrm>
            <a:off x="0" y="0"/>
            <a:ext cx="12192000" cy="548640"/>
          </a:xfrm>
          <a:prstGeom prst="rect">
            <a:avLst/>
          </a:prstGeom>
          <a:gradFill flip="none" rotWithShape="1">
            <a:gsLst>
              <a:gs pos="35000">
                <a:srgbClr val="155726"/>
              </a:gs>
              <a:gs pos="68000">
                <a:srgbClr val="2A421A"/>
              </a:gs>
              <a:gs pos="14000">
                <a:srgbClr val="006C31"/>
              </a:gs>
            </a:gsLst>
            <a:lin ang="16200000" scaled="0"/>
            <a:tileRect/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242FB0-2444-686C-0683-E9B5B3B1F156}"/>
              </a:ext>
            </a:extLst>
          </p:cNvPr>
          <p:cNvSpPr txBox="1"/>
          <p:nvPr/>
        </p:nvSpPr>
        <p:spPr>
          <a:xfrm>
            <a:off x="11023973" y="6390220"/>
            <a:ext cx="10345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it-IT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algn="r"/>
            <a:endParaRPr lang="it-IT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algn="r"/>
            <a:endParaRPr lang="it-IT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EEE882-094B-43E4-8419-82B7292AC8BB}"/>
              </a:ext>
            </a:extLst>
          </p:cNvPr>
          <p:cNvSpPr txBox="1"/>
          <p:nvPr/>
        </p:nvSpPr>
        <p:spPr>
          <a:xfrm>
            <a:off x="10529691" y="109328"/>
            <a:ext cx="202311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 err="1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October</a:t>
            </a:r>
            <a:r>
              <a:rPr lang="it-IT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 24, 2023</a:t>
            </a:r>
          </a:p>
          <a:p>
            <a:endParaRPr lang="it-IT" sz="15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5601AD7-681B-7495-5FB4-7045CD395DB7}"/>
              </a:ext>
            </a:extLst>
          </p:cNvPr>
          <p:cNvSpPr/>
          <p:nvPr/>
        </p:nvSpPr>
        <p:spPr>
          <a:xfrm>
            <a:off x="0" y="0"/>
            <a:ext cx="3211034" cy="548640"/>
          </a:xfrm>
          <a:prstGeom prst="rect">
            <a:avLst/>
          </a:prstGeom>
          <a:solidFill>
            <a:srgbClr val="2A421A">
              <a:alpha val="5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48203DD-21BB-71D8-389D-E58B1DD05692}"/>
              </a:ext>
            </a:extLst>
          </p:cNvPr>
          <p:cNvSpPr txBox="1"/>
          <p:nvPr/>
        </p:nvSpPr>
        <p:spPr>
          <a:xfrm>
            <a:off x="87630" y="109328"/>
            <a:ext cx="2942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2. Value </a:t>
            </a:r>
            <a:r>
              <a:rPr lang="it-IT" b="1" dirty="0" err="1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iteration</a:t>
            </a:r>
            <a:endParaRPr lang="it-IT" b="1" dirty="0">
              <a:solidFill>
                <a:schemeClr val="bg1"/>
              </a:solidFill>
              <a:latin typeface="Artifakt Element Thin" panose="020B0203050000020004" pitchFamily="34" charset="0"/>
              <a:ea typeface="Artifakt Element Thin" panose="020B02030500000200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465E97D-92DF-C04B-0DDF-53C606B72332}"/>
              </a:ext>
            </a:extLst>
          </p:cNvPr>
          <p:cNvSpPr/>
          <p:nvPr/>
        </p:nvSpPr>
        <p:spPr>
          <a:xfrm flipV="1">
            <a:off x="-1" y="6232257"/>
            <a:ext cx="12192000" cy="625742"/>
          </a:xfrm>
          <a:prstGeom prst="rect">
            <a:avLst/>
          </a:prstGeom>
          <a:gradFill flip="none" rotWithShape="1">
            <a:gsLst>
              <a:gs pos="35000">
                <a:srgbClr val="155726"/>
              </a:gs>
              <a:gs pos="68000">
                <a:srgbClr val="2A421A"/>
              </a:gs>
              <a:gs pos="14000">
                <a:srgbClr val="006C31"/>
              </a:gs>
            </a:gsLst>
            <a:lin ang="16200000" scaled="0"/>
            <a:tileRect/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Subtitle 4">
            <a:extLst>
              <a:ext uri="{FF2B5EF4-FFF2-40B4-BE49-F238E27FC236}">
                <a16:creationId xmlns:a16="http://schemas.microsoft.com/office/drawing/2014/main" id="{73E218AC-6CA4-90C9-1E45-0DC461F0B1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3" y="6390220"/>
            <a:ext cx="12192001" cy="625742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GB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Gridworld: value iteration VS linear programming</a:t>
            </a:r>
          </a:p>
          <a:p>
            <a:pPr>
              <a:spcBef>
                <a:spcPts val="0"/>
              </a:spcBef>
            </a:pP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18" name="Subtitle 4">
            <a:extLst>
              <a:ext uri="{FF2B5EF4-FFF2-40B4-BE49-F238E27FC236}">
                <a16:creationId xmlns:a16="http://schemas.microsoft.com/office/drawing/2014/main" id="{D2F1C021-28B2-C22A-DF72-E41280CE8865}"/>
              </a:ext>
            </a:extLst>
          </p:cNvPr>
          <p:cNvSpPr txBox="1">
            <a:spLocks/>
          </p:cNvSpPr>
          <p:nvPr/>
        </p:nvSpPr>
        <p:spPr>
          <a:xfrm>
            <a:off x="133481" y="6390220"/>
            <a:ext cx="4732020" cy="5148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fi-FI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S. Lippolis, G. Marsich</a:t>
            </a: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23A1EB6-0698-DC63-62EB-402BB1EFA8F1}"/>
              </a:ext>
            </a:extLst>
          </p:cNvPr>
          <p:cNvSpPr/>
          <p:nvPr/>
        </p:nvSpPr>
        <p:spPr>
          <a:xfrm>
            <a:off x="3211034" y="0"/>
            <a:ext cx="4251243" cy="548640"/>
          </a:xfrm>
          <a:prstGeom prst="rect">
            <a:avLst/>
          </a:prstGeom>
          <a:solidFill>
            <a:srgbClr val="2A421A">
              <a:alpha val="5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18C4C2-848B-3D11-4762-2D6E95BFF4AD}"/>
              </a:ext>
            </a:extLst>
          </p:cNvPr>
          <p:cNvSpPr txBox="1"/>
          <p:nvPr/>
        </p:nvSpPr>
        <p:spPr>
          <a:xfrm>
            <a:off x="3344146" y="92763"/>
            <a:ext cx="3588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C. Ex2: multiple goal-</a:t>
            </a:r>
            <a:r>
              <a:rPr lang="it-IT" dirty="0" err="1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cells</a:t>
            </a:r>
            <a:endParaRPr lang="it-IT" dirty="0">
              <a:solidFill>
                <a:schemeClr val="bg1"/>
              </a:solidFill>
              <a:latin typeface="Artifakt Element Thin" panose="020B0203050000020004" pitchFamily="34" charset="0"/>
              <a:ea typeface="Artifakt Element Thin" panose="020B02030500000200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F7D3E1-4312-9352-984C-2A0760CFE7B2}"/>
              </a:ext>
            </a:extLst>
          </p:cNvPr>
          <p:cNvSpPr txBox="1">
            <a:spLocks/>
          </p:cNvSpPr>
          <p:nvPr/>
        </p:nvSpPr>
        <p:spPr>
          <a:xfrm>
            <a:off x="-2" y="996238"/>
            <a:ext cx="12192000" cy="50783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3000" dirty="0">
                <a:solidFill>
                  <a:schemeClr val="accent6">
                    <a:lumMod val="75000"/>
                  </a:schemeClr>
                </a:solidFill>
                <a:latin typeface="Lucida Fax" panose="02060602050505020204" pitchFamily="18" charset="0"/>
              </a:rPr>
              <a:t>(2) Changing </a:t>
            </a:r>
            <a:r>
              <a:rPr lang="en-GB" sz="3000" b="1" i="1" dirty="0">
                <a:solidFill>
                  <a:schemeClr val="accent6">
                    <a:lumMod val="75000"/>
                  </a:schemeClr>
                </a:solidFill>
                <a:latin typeface="Lucida Fax" panose="02060602050505020204" pitchFamily="18" charset="0"/>
              </a:rPr>
              <a:t>gamma</a:t>
            </a:r>
            <a:endParaRPr lang="it-IT" sz="3000" dirty="0">
              <a:solidFill>
                <a:schemeClr val="accent6">
                  <a:lumMod val="75000"/>
                </a:schemeClr>
              </a:solidFill>
              <a:latin typeface="Lucida Fax" panose="02060602050505020204" pitchFamily="18" charset="0"/>
            </a:endParaRP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1A8A5EDE-D954-C81D-40AE-927FD3F8BCA2}"/>
              </a:ext>
            </a:extLst>
          </p:cNvPr>
          <p:cNvSpPr txBox="1">
            <a:spLocks/>
          </p:cNvSpPr>
          <p:nvPr/>
        </p:nvSpPr>
        <p:spPr>
          <a:xfrm>
            <a:off x="163032" y="1882961"/>
            <a:ext cx="6096001" cy="36933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2000" dirty="0">
                <a:solidFill>
                  <a:schemeClr val="accent6">
                    <a:lumMod val="75000"/>
                  </a:schemeClr>
                </a:solidFill>
                <a:latin typeface="Lucida Fax" panose="02060602050505020204" pitchFamily="18" charset="0"/>
              </a:rPr>
              <a:t>2</a:t>
            </a:r>
            <a:r>
              <a:rPr lang="en-GB" sz="2000" dirty="0">
                <a:solidFill>
                  <a:schemeClr val="accent6">
                    <a:lumMod val="75000"/>
                  </a:schemeClr>
                </a:solidFill>
                <a:latin typeface="Lucida Fax" panose="02060602050505020204" pitchFamily="18" charset="0"/>
              </a:rPr>
              <a:t> goal-cells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E2D43ED8-8B43-D663-78A7-25789296A835}"/>
              </a:ext>
            </a:extLst>
          </p:cNvPr>
          <p:cNvSpPr txBox="1">
            <a:spLocks/>
          </p:cNvSpPr>
          <p:nvPr/>
        </p:nvSpPr>
        <p:spPr>
          <a:xfrm>
            <a:off x="5908836" y="1865927"/>
            <a:ext cx="6096001" cy="36933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2000" dirty="0">
                <a:solidFill>
                  <a:schemeClr val="accent6">
                    <a:lumMod val="75000"/>
                  </a:schemeClr>
                </a:solidFill>
                <a:latin typeface="Lucida Fax" panose="02060602050505020204" pitchFamily="18" charset="0"/>
              </a:rPr>
              <a:t>3</a:t>
            </a:r>
            <a:r>
              <a:rPr lang="en-GB" sz="2000" dirty="0">
                <a:solidFill>
                  <a:schemeClr val="accent6">
                    <a:lumMod val="75000"/>
                  </a:schemeClr>
                </a:solidFill>
                <a:latin typeface="Lucida Fax" panose="02060602050505020204" pitchFamily="18" charset="0"/>
              </a:rPr>
              <a:t> goal-cells</a:t>
            </a:r>
          </a:p>
        </p:txBody>
      </p:sp>
    </p:spTree>
    <p:extLst>
      <p:ext uri="{BB962C8B-B14F-4D97-AF65-F5344CB8AC3E}">
        <p14:creationId xmlns:p14="http://schemas.microsoft.com/office/powerpoint/2010/main" val="12961528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E96437D-857F-A05A-58BD-7D74EAD1B9BE}"/>
              </a:ext>
            </a:extLst>
          </p:cNvPr>
          <p:cNvSpPr/>
          <p:nvPr/>
        </p:nvSpPr>
        <p:spPr>
          <a:xfrm>
            <a:off x="0" y="0"/>
            <a:ext cx="12192000" cy="548640"/>
          </a:xfrm>
          <a:prstGeom prst="rect">
            <a:avLst/>
          </a:prstGeom>
          <a:gradFill flip="none" rotWithShape="1">
            <a:gsLst>
              <a:gs pos="35000">
                <a:srgbClr val="155726"/>
              </a:gs>
              <a:gs pos="68000">
                <a:srgbClr val="2A421A"/>
              </a:gs>
              <a:gs pos="14000">
                <a:srgbClr val="006C31"/>
              </a:gs>
            </a:gsLst>
            <a:lin ang="16200000" scaled="0"/>
            <a:tileRect/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242FB0-2444-686C-0683-E9B5B3B1F156}"/>
              </a:ext>
            </a:extLst>
          </p:cNvPr>
          <p:cNvSpPr txBox="1"/>
          <p:nvPr/>
        </p:nvSpPr>
        <p:spPr>
          <a:xfrm>
            <a:off x="11023973" y="6390220"/>
            <a:ext cx="10345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it-IT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algn="r"/>
            <a:endParaRPr lang="it-IT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algn="r"/>
            <a:endParaRPr lang="it-IT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EEE882-094B-43E4-8419-82B7292AC8BB}"/>
              </a:ext>
            </a:extLst>
          </p:cNvPr>
          <p:cNvSpPr txBox="1"/>
          <p:nvPr/>
        </p:nvSpPr>
        <p:spPr>
          <a:xfrm>
            <a:off x="10529691" y="109328"/>
            <a:ext cx="202311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 err="1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October</a:t>
            </a:r>
            <a:r>
              <a:rPr lang="it-IT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 24, 2023</a:t>
            </a:r>
          </a:p>
          <a:p>
            <a:endParaRPr lang="it-IT" sz="15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5601AD7-681B-7495-5FB4-7045CD395DB7}"/>
              </a:ext>
            </a:extLst>
          </p:cNvPr>
          <p:cNvSpPr/>
          <p:nvPr/>
        </p:nvSpPr>
        <p:spPr>
          <a:xfrm>
            <a:off x="0" y="0"/>
            <a:ext cx="3211034" cy="548640"/>
          </a:xfrm>
          <a:prstGeom prst="rect">
            <a:avLst/>
          </a:prstGeom>
          <a:solidFill>
            <a:srgbClr val="2A421A">
              <a:alpha val="5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48203DD-21BB-71D8-389D-E58B1DD05692}"/>
              </a:ext>
            </a:extLst>
          </p:cNvPr>
          <p:cNvSpPr txBox="1"/>
          <p:nvPr/>
        </p:nvSpPr>
        <p:spPr>
          <a:xfrm>
            <a:off x="87630" y="109328"/>
            <a:ext cx="2942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2. Value </a:t>
            </a:r>
            <a:r>
              <a:rPr lang="it-IT" b="1" dirty="0" err="1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iteration</a:t>
            </a:r>
            <a:endParaRPr lang="it-IT" b="1" dirty="0">
              <a:solidFill>
                <a:schemeClr val="bg1"/>
              </a:solidFill>
              <a:latin typeface="Artifakt Element Thin" panose="020B0203050000020004" pitchFamily="34" charset="0"/>
              <a:ea typeface="Artifakt Element Thin" panose="020B02030500000200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465E97D-92DF-C04B-0DDF-53C606B72332}"/>
              </a:ext>
            </a:extLst>
          </p:cNvPr>
          <p:cNvSpPr/>
          <p:nvPr/>
        </p:nvSpPr>
        <p:spPr>
          <a:xfrm flipV="1">
            <a:off x="-1" y="6232257"/>
            <a:ext cx="12192000" cy="625742"/>
          </a:xfrm>
          <a:prstGeom prst="rect">
            <a:avLst/>
          </a:prstGeom>
          <a:gradFill flip="none" rotWithShape="1">
            <a:gsLst>
              <a:gs pos="35000">
                <a:srgbClr val="155726"/>
              </a:gs>
              <a:gs pos="68000">
                <a:srgbClr val="2A421A"/>
              </a:gs>
              <a:gs pos="14000">
                <a:srgbClr val="006C31"/>
              </a:gs>
            </a:gsLst>
            <a:lin ang="16200000" scaled="0"/>
            <a:tileRect/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Subtitle 4">
            <a:extLst>
              <a:ext uri="{FF2B5EF4-FFF2-40B4-BE49-F238E27FC236}">
                <a16:creationId xmlns:a16="http://schemas.microsoft.com/office/drawing/2014/main" id="{73E218AC-6CA4-90C9-1E45-0DC461F0B1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3" y="6390220"/>
            <a:ext cx="12192001" cy="625742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GB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Gridworld: value iteration VS linear programming</a:t>
            </a:r>
          </a:p>
          <a:p>
            <a:pPr>
              <a:spcBef>
                <a:spcPts val="0"/>
              </a:spcBef>
            </a:pP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18" name="Subtitle 4">
            <a:extLst>
              <a:ext uri="{FF2B5EF4-FFF2-40B4-BE49-F238E27FC236}">
                <a16:creationId xmlns:a16="http://schemas.microsoft.com/office/drawing/2014/main" id="{D2F1C021-28B2-C22A-DF72-E41280CE8865}"/>
              </a:ext>
            </a:extLst>
          </p:cNvPr>
          <p:cNvSpPr txBox="1">
            <a:spLocks/>
          </p:cNvSpPr>
          <p:nvPr/>
        </p:nvSpPr>
        <p:spPr>
          <a:xfrm>
            <a:off x="133481" y="6390220"/>
            <a:ext cx="4732020" cy="5148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fi-FI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S. Lippolis, G. Marsich</a:t>
            </a: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23A1EB6-0698-DC63-62EB-402BB1EFA8F1}"/>
              </a:ext>
            </a:extLst>
          </p:cNvPr>
          <p:cNvSpPr/>
          <p:nvPr/>
        </p:nvSpPr>
        <p:spPr>
          <a:xfrm>
            <a:off x="3211034" y="0"/>
            <a:ext cx="4251243" cy="548640"/>
          </a:xfrm>
          <a:prstGeom prst="rect">
            <a:avLst/>
          </a:prstGeom>
          <a:solidFill>
            <a:srgbClr val="2A421A">
              <a:alpha val="5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18C4C2-848B-3D11-4762-2D6E95BFF4AD}"/>
              </a:ext>
            </a:extLst>
          </p:cNvPr>
          <p:cNvSpPr txBox="1"/>
          <p:nvPr/>
        </p:nvSpPr>
        <p:spPr>
          <a:xfrm>
            <a:off x="3344146" y="92763"/>
            <a:ext cx="3588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C. Ex2: multiple goal-</a:t>
            </a:r>
            <a:r>
              <a:rPr lang="it-IT" dirty="0" err="1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cells</a:t>
            </a:r>
            <a:endParaRPr lang="it-IT" dirty="0">
              <a:solidFill>
                <a:schemeClr val="bg1"/>
              </a:solidFill>
              <a:latin typeface="Artifakt Element Thin" panose="020B0203050000020004" pitchFamily="34" charset="0"/>
              <a:ea typeface="Artifakt Element Thin" panose="020B0203050000020004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93C0F85-D40E-B0AC-47F0-1790706D8226}"/>
              </a:ext>
            </a:extLst>
          </p:cNvPr>
          <p:cNvSpPr txBox="1">
            <a:spLocks/>
          </p:cNvSpPr>
          <p:nvPr/>
        </p:nvSpPr>
        <p:spPr>
          <a:xfrm>
            <a:off x="-4" y="1040480"/>
            <a:ext cx="6096001" cy="43858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2500" dirty="0">
                <a:solidFill>
                  <a:schemeClr val="accent6">
                    <a:lumMod val="75000"/>
                  </a:schemeClr>
                </a:solidFill>
                <a:latin typeface="Lucida Fax" panose="02060602050505020204" pitchFamily="18" charset="0"/>
              </a:rPr>
              <a:t>(3) Time to fall below </a:t>
            </a:r>
            <a:r>
              <a:rPr lang="en-GB" sz="2500" b="1" i="1" dirty="0">
                <a:solidFill>
                  <a:schemeClr val="accent6">
                    <a:lumMod val="75000"/>
                  </a:schemeClr>
                </a:solidFill>
                <a:latin typeface="Lucida Fax" panose="02060602050505020204" pitchFamily="18" charset="0"/>
              </a:rPr>
              <a:t>tolerance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0C9E24-59BF-C113-1FA5-77CADFD8AD1C}"/>
              </a:ext>
            </a:extLst>
          </p:cNvPr>
          <p:cNvSpPr txBox="1"/>
          <p:nvPr/>
        </p:nvSpPr>
        <p:spPr>
          <a:xfrm>
            <a:off x="6095997" y="1011626"/>
            <a:ext cx="6304546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500" dirty="0">
                <a:solidFill>
                  <a:schemeClr val="accent6">
                    <a:lumMod val="75000"/>
                  </a:schemeClr>
                </a:solidFill>
                <a:latin typeface="Lucida Fax" panose="02060602050505020204" pitchFamily="18" charset="0"/>
              </a:rPr>
              <a:t>(4) Number of iterations to converge </a:t>
            </a:r>
            <a:endParaRPr lang="en-GB" sz="25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6DED675-BF08-4DF4-5142-8AF43BA6C6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969" y="2418853"/>
            <a:ext cx="2359423" cy="262478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AD8B683-D5EE-80CF-EA2A-35825035A6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6823" y="2418851"/>
            <a:ext cx="1968589" cy="262478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9A700EE-4E21-4D94-EB63-E87A4543ED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25551" y="2418851"/>
            <a:ext cx="2447434" cy="262478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51F54AD-C241-AC8F-25C8-69C5E0A11B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37394" y="2418851"/>
            <a:ext cx="1984593" cy="2624785"/>
          </a:xfrm>
          <a:prstGeom prst="rect">
            <a:avLst/>
          </a:prstGeom>
        </p:spPr>
      </p:pic>
      <p:sp>
        <p:nvSpPr>
          <p:cNvPr id="30" name="Title 1">
            <a:extLst>
              <a:ext uri="{FF2B5EF4-FFF2-40B4-BE49-F238E27FC236}">
                <a16:creationId xmlns:a16="http://schemas.microsoft.com/office/drawing/2014/main" id="{B5B84043-09AC-AA99-F207-B19B459A620B}"/>
              </a:ext>
            </a:extLst>
          </p:cNvPr>
          <p:cNvSpPr txBox="1">
            <a:spLocks/>
          </p:cNvSpPr>
          <p:nvPr/>
        </p:nvSpPr>
        <p:spPr>
          <a:xfrm>
            <a:off x="406873" y="1813743"/>
            <a:ext cx="2397288" cy="36933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2000" dirty="0">
                <a:solidFill>
                  <a:schemeClr val="accent6">
                    <a:lumMod val="75000"/>
                  </a:schemeClr>
                </a:solidFill>
                <a:latin typeface="Lucida Fax" panose="02060602050505020204" pitchFamily="18" charset="0"/>
              </a:rPr>
              <a:t>2</a:t>
            </a:r>
            <a:r>
              <a:rPr lang="en-GB" sz="2000" dirty="0">
                <a:solidFill>
                  <a:schemeClr val="accent6">
                    <a:lumMod val="75000"/>
                  </a:schemeClr>
                </a:solidFill>
                <a:latin typeface="Lucida Fax" panose="02060602050505020204" pitchFamily="18" charset="0"/>
              </a:rPr>
              <a:t> goal-cells</a:t>
            </a:r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C9C58BB3-490B-33FC-A399-087299C9AC19}"/>
              </a:ext>
            </a:extLst>
          </p:cNvPr>
          <p:cNvSpPr txBox="1">
            <a:spLocks/>
          </p:cNvSpPr>
          <p:nvPr/>
        </p:nvSpPr>
        <p:spPr>
          <a:xfrm>
            <a:off x="3211034" y="1813743"/>
            <a:ext cx="2397288" cy="36933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2000" dirty="0">
                <a:solidFill>
                  <a:schemeClr val="accent6">
                    <a:lumMod val="75000"/>
                  </a:schemeClr>
                </a:solidFill>
                <a:latin typeface="Lucida Fax" panose="02060602050505020204" pitchFamily="18" charset="0"/>
              </a:rPr>
              <a:t>3</a:t>
            </a:r>
            <a:r>
              <a:rPr lang="en-GB" sz="2000" dirty="0">
                <a:solidFill>
                  <a:schemeClr val="accent6">
                    <a:lumMod val="75000"/>
                  </a:schemeClr>
                </a:solidFill>
                <a:latin typeface="Lucida Fax" panose="02060602050505020204" pitchFamily="18" charset="0"/>
              </a:rPr>
              <a:t> goal-cells</a:t>
            </a:r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B9A497FA-3716-7BC8-7633-9C4D93D6BC4D}"/>
              </a:ext>
            </a:extLst>
          </p:cNvPr>
          <p:cNvSpPr txBox="1">
            <a:spLocks/>
          </p:cNvSpPr>
          <p:nvPr/>
        </p:nvSpPr>
        <p:spPr>
          <a:xfrm>
            <a:off x="6532474" y="1813743"/>
            <a:ext cx="2397288" cy="36933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2000" dirty="0">
                <a:solidFill>
                  <a:schemeClr val="accent6">
                    <a:lumMod val="75000"/>
                  </a:schemeClr>
                </a:solidFill>
                <a:latin typeface="Lucida Fax" panose="02060602050505020204" pitchFamily="18" charset="0"/>
              </a:rPr>
              <a:t>2</a:t>
            </a:r>
            <a:r>
              <a:rPr lang="en-GB" sz="2000" dirty="0">
                <a:solidFill>
                  <a:schemeClr val="accent6">
                    <a:lumMod val="75000"/>
                  </a:schemeClr>
                </a:solidFill>
                <a:latin typeface="Lucida Fax" panose="02060602050505020204" pitchFamily="18" charset="0"/>
              </a:rPr>
              <a:t> goal-cells</a:t>
            </a: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4A7ABC3C-1975-5D6C-2705-C2D8A8223023}"/>
              </a:ext>
            </a:extLst>
          </p:cNvPr>
          <p:cNvSpPr txBox="1">
            <a:spLocks/>
          </p:cNvSpPr>
          <p:nvPr/>
        </p:nvSpPr>
        <p:spPr>
          <a:xfrm>
            <a:off x="9336635" y="1813743"/>
            <a:ext cx="2397288" cy="36933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2000" dirty="0">
                <a:solidFill>
                  <a:schemeClr val="accent6">
                    <a:lumMod val="75000"/>
                  </a:schemeClr>
                </a:solidFill>
                <a:latin typeface="Lucida Fax" panose="02060602050505020204" pitchFamily="18" charset="0"/>
              </a:rPr>
              <a:t>3</a:t>
            </a:r>
            <a:r>
              <a:rPr lang="en-GB" sz="2000" dirty="0">
                <a:solidFill>
                  <a:schemeClr val="accent6">
                    <a:lumMod val="75000"/>
                  </a:schemeClr>
                </a:solidFill>
                <a:latin typeface="Lucida Fax" panose="02060602050505020204" pitchFamily="18" charset="0"/>
              </a:rPr>
              <a:t> goal-cells</a:t>
            </a:r>
          </a:p>
        </p:txBody>
      </p:sp>
    </p:spTree>
    <p:extLst>
      <p:ext uri="{BB962C8B-B14F-4D97-AF65-F5344CB8AC3E}">
        <p14:creationId xmlns:p14="http://schemas.microsoft.com/office/powerpoint/2010/main" val="19087153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screenshot of a grid&#10;&#10;Description automatically generated">
            <a:extLst>
              <a:ext uri="{FF2B5EF4-FFF2-40B4-BE49-F238E27FC236}">
                <a16:creationId xmlns:a16="http://schemas.microsoft.com/office/drawing/2014/main" id="{08507A12-F37D-E630-7D14-B4DE70CCC8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7783" y="1555759"/>
            <a:ext cx="5938104" cy="4156673"/>
          </a:xfrm>
          <a:prstGeom prst="rect">
            <a:avLst/>
          </a:prstGeom>
          <a:ln>
            <a:noFill/>
          </a:ln>
        </p:spPr>
      </p:pic>
      <p:pic>
        <p:nvPicPr>
          <p:cNvPr id="7" name="Picture 6" descr="A group of different colored squares&#10;&#10;Description automatically generated">
            <a:extLst>
              <a:ext uri="{FF2B5EF4-FFF2-40B4-BE49-F238E27FC236}">
                <a16:creationId xmlns:a16="http://schemas.microsoft.com/office/drawing/2014/main" id="{104B9195-0648-8584-7972-7BBF5B93BE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422" y="1555760"/>
            <a:ext cx="5914085" cy="4139860"/>
          </a:xfrm>
          <a:prstGeom prst="rect">
            <a:avLst/>
          </a:prstGeom>
          <a:ln>
            <a:noFill/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E96437D-857F-A05A-58BD-7D74EAD1B9BE}"/>
              </a:ext>
            </a:extLst>
          </p:cNvPr>
          <p:cNvSpPr/>
          <p:nvPr/>
        </p:nvSpPr>
        <p:spPr>
          <a:xfrm>
            <a:off x="0" y="0"/>
            <a:ext cx="12192000" cy="548640"/>
          </a:xfrm>
          <a:prstGeom prst="rect">
            <a:avLst/>
          </a:prstGeom>
          <a:gradFill flip="none" rotWithShape="1">
            <a:gsLst>
              <a:gs pos="35000">
                <a:srgbClr val="155726"/>
              </a:gs>
              <a:gs pos="68000">
                <a:srgbClr val="2A421A"/>
              </a:gs>
              <a:gs pos="14000">
                <a:srgbClr val="006C31"/>
              </a:gs>
            </a:gsLst>
            <a:lin ang="16200000" scaled="0"/>
            <a:tileRect/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242FB0-2444-686C-0683-E9B5B3B1F156}"/>
              </a:ext>
            </a:extLst>
          </p:cNvPr>
          <p:cNvSpPr txBox="1"/>
          <p:nvPr/>
        </p:nvSpPr>
        <p:spPr>
          <a:xfrm>
            <a:off x="11023973" y="6390220"/>
            <a:ext cx="10345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it-IT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algn="r"/>
            <a:endParaRPr lang="it-IT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algn="r"/>
            <a:endParaRPr lang="it-IT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EEE882-094B-43E4-8419-82B7292AC8BB}"/>
              </a:ext>
            </a:extLst>
          </p:cNvPr>
          <p:cNvSpPr txBox="1"/>
          <p:nvPr/>
        </p:nvSpPr>
        <p:spPr>
          <a:xfrm>
            <a:off x="10529691" y="109328"/>
            <a:ext cx="202311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 err="1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October</a:t>
            </a:r>
            <a:r>
              <a:rPr lang="it-IT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 24, 2023</a:t>
            </a:r>
          </a:p>
          <a:p>
            <a:endParaRPr lang="it-IT" sz="15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5601AD7-681B-7495-5FB4-7045CD395DB7}"/>
              </a:ext>
            </a:extLst>
          </p:cNvPr>
          <p:cNvSpPr/>
          <p:nvPr/>
        </p:nvSpPr>
        <p:spPr>
          <a:xfrm>
            <a:off x="0" y="0"/>
            <a:ext cx="3211034" cy="548640"/>
          </a:xfrm>
          <a:prstGeom prst="rect">
            <a:avLst/>
          </a:prstGeom>
          <a:solidFill>
            <a:srgbClr val="2A421A">
              <a:alpha val="5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48203DD-21BB-71D8-389D-E58B1DD05692}"/>
              </a:ext>
            </a:extLst>
          </p:cNvPr>
          <p:cNvSpPr txBox="1"/>
          <p:nvPr/>
        </p:nvSpPr>
        <p:spPr>
          <a:xfrm>
            <a:off x="87630" y="109328"/>
            <a:ext cx="2942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2. Value </a:t>
            </a:r>
            <a:r>
              <a:rPr lang="it-IT" b="1" dirty="0" err="1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iteration</a:t>
            </a:r>
            <a:endParaRPr lang="it-IT" b="1" dirty="0">
              <a:solidFill>
                <a:schemeClr val="bg1"/>
              </a:solidFill>
              <a:latin typeface="Artifakt Element Thin" panose="020B0203050000020004" pitchFamily="34" charset="0"/>
              <a:ea typeface="Artifakt Element Thin" panose="020B02030500000200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465E97D-92DF-C04B-0DDF-53C606B72332}"/>
              </a:ext>
            </a:extLst>
          </p:cNvPr>
          <p:cNvSpPr/>
          <p:nvPr/>
        </p:nvSpPr>
        <p:spPr>
          <a:xfrm flipV="1">
            <a:off x="-1" y="6232257"/>
            <a:ext cx="12192000" cy="625742"/>
          </a:xfrm>
          <a:prstGeom prst="rect">
            <a:avLst/>
          </a:prstGeom>
          <a:gradFill flip="none" rotWithShape="1">
            <a:gsLst>
              <a:gs pos="35000">
                <a:srgbClr val="155726"/>
              </a:gs>
              <a:gs pos="68000">
                <a:srgbClr val="2A421A"/>
              </a:gs>
              <a:gs pos="14000">
                <a:srgbClr val="006C31"/>
              </a:gs>
            </a:gsLst>
            <a:lin ang="16200000" scaled="0"/>
            <a:tileRect/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Subtitle 4">
            <a:extLst>
              <a:ext uri="{FF2B5EF4-FFF2-40B4-BE49-F238E27FC236}">
                <a16:creationId xmlns:a16="http://schemas.microsoft.com/office/drawing/2014/main" id="{73E218AC-6CA4-90C9-1E45-0DC461F0B1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3" y="6390220"/>
            <a:ext cx="12192001" cy="625742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GB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Gridworld: value iteration VS linear programming</a:t>
            </a:r>
          </a:p>
          <a:p>
            <a:pPr>
              <a:spcBef>
                <a:spcPts val="0"/>
              </a:spcBef>
            </a:pP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18" name="Subtitle 4">
            <a:extLst>
              <a:ext uri="{FF2B5EF4-FFF2-40B4-BE49-F238E27FC236}">
                <a16:creationId xmlns:a16="http://schemas.microsoft.com/office/drawing/2014/main" id="{D2F1C021-28B2-C22A-DF72-E41280CE8865}"/>
              </a:ext>
            </a:extLst>
          </p:cNvPr>
          <p:cNvSpPr txBox="1">
            <a:spLocks/>
          </p:cNvSpPr>
          <p:nvPr/>
        </p:nvSpPr>
        <p:spPr>
          <a:xfrm>
            <a:off x="133481" y="6390220"/>
            <a:ext cx="4732020" cy="5148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fi-FI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S. Lippolis, G. Marsich</a:t>
            </a: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23A1EB6-0698-DC63-62EB-402BB1EFA8F1}"/>
              </a:ext>
            </a:extLst>
          </p:cNvPr>
          <p:cNvSpPr/>
          <p:nvPr/>
        </p:nvSpPr>
        <p:spPr>
          <a:xfrm>
            <a:off x="3211034" y="0"/>
            <a:ext cx="4251243" cy="548640"/>
          </a:xfrm>
          <a:prstGeom prst="rect">
            <a:avLst/>
          </a:prstGeom>
          <a:solidFill>
            <a:srgbClr val="2A421A">
              <a:alpha val="5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18C4C2-848B-3D11-4762-2D6E95BFF4AD}"/>
              </a:ext>
            </a:extLst>
          </p:cNvPr>
          <p:cNvSpPr txBox="1"/>
          <p:nvPr/>
        </p:nvSpPr>
        <p:spPr>
          <a:xfrm>
            <a:off x="3344145" y="92763"/>
            <a:ext cx="4118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D. Ex3: </a:t>
            </a:r>
            <a:r>
              <a:rPr lang="it-IT" dirty="0" err="1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considering</a:t>
            </a:r>
            <a:r>
              <a:rPr lang="it-IT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 random actions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F7D3E1-4312-9352-984C-2A0760CFE7B2}"/>
              </a:ext>
            </a:extLst>
          </p:cNvPr>
          <p:cNvSpPr txBox="1">
            <a:spLocks/>
          </p:cNvSpPr>
          <p:nvPr/>
        </p:nvSpPr>
        <p:spPr>
          <a:xfrm>
            <a:off x="-2" y="996238"/>
            <a:ext cx="12192000" cy="50783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3000" dirty="0">
                <a:solidFill>
                  <a:schemeClr val="accent6">
                    <a:lumMod val="75000"/>
                  </a:schemeClr>
                </a:solidFill>
                <a:latin typeface="Lucida Fax" panose="02060602050505020204" pitchFamily="18" charset="0"/>
              </a:rPr>
              <a:t>(1) </a:t>
            </a:r>
            <a:r>
              <a:rPr lang="it-IT" sz="3000" dirty="0" err="1">
                <a:solidFill>
                  <a:schemeClr val="accent6">
                    <a:lumMod val="75000"/>
                  </a:schemeClr>
                </a:solidFill>
                <a:latin typeface="Lucida Fax" panose="02060602050505020204" pitchFamily="18" charset="0"/>
              </a:rPr>
              <a:t>Changing</a:t>
            </a:r>
            <a:r>
              <a:rPr lang="it-IT" sz="3000" dirty="0">
                <a:solidFill>
                  <a:schemeClr val="accent6">
                    <a:lumMod val="75000"/>
                  </a:schemeClr>
                </a:solidFill>
                <a:latin typeface="Lucida Fax" panose="02060602050505020204" pitchFamily="18" charset="0"/>
              </a:rPr>
              <a:t> </a:t>
            </a:r>
            <a:r>
              <a:rPr lang="it-IT" sz="3000" b="1" i="1" dirty="0">
                <a:solidFill>
                  <a:schemeClr val="accent6">
                    <a:lumMod val="75000"/>
                  </a:schemeClr>
                </a:solidFill>
                <a:latin typeface="Lucida Fax" panose="02060602050505020204" pitchFamily="18" charset="0"/>
              </a:rPr>
              <a:t>p</a:t>
            </a:r>
            <a:endParaRPr lang="it-IT" sz="3000" dirty="0">
              <a:solidFill>
                <a:schemeClr val="accent6">
                  <a:lumMod val="75000"/>
                </a:schemeClr>
              </a:solidFill>
              <a:latin typeface="Lucida Fax" panose="02060602050505020204" pitchFamily="18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441FDB7-1288-37A0-7F8D-479A96F9D6BA}"/>
              </a:ext>
            </a:extLst>
          </p:cNvPr>
          <p:cNvSpPr txBox="1">
            <a:spLocks/>
          </p:cNvSpPr>
          <p:nvPr/>
        </p:nvSpPr>
        <p:spPr>
          <a:xfrm>
            <a:off x="163032" y="1882961"/>
            <a:ext cx="6096001" cy="36933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2000" dirty="0">
                <a:solidFill>
                  <a:schemeClr val="accent6">
                    <a:lumMod val="75000"/>
                  </a:schemeClr>
                </a:solidFill>
                <a:latin typeface="Lucida Fax" panose="02060602050505020204" pitchFamily="18" charset="0"/>
              </a:rPr>
              <a:t>1 goal-cell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B1F8FBAA-78A6-96E5-EE6E-653E34D607AA}"/>
              </a:ext>
            </a:extLst>
          </p:cNvPr>
          <p:cNvSpPr txBox="1">
            <a:spLocks/>
          </p:cNvSpPr>
          <p:nvPr/>
        </p:nvSpPr>
        <p:spPr>
          <a:xfrm>
            <a:off x="5908836" y="1865927"/>
            <a:ext cx="6096001" cy="36933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2000" dirty="0">
                <a:solidFill>
                  <a:schemeClr val="accent6">
                    <a:lumMod val="75000"/>
                  </a:schemeClr>
                </a:solidFill>
                <a:latin typeface="Lucida Fax" panose="02060602050505020204" pitchFamily="18" charset="0"/>
              </a:rPr>
              <a:t>2 goal-cells</a:t>
            </a:r>
          </a:p>
        </p:txBody>
      </p:sp>
    </p:spTree>
    <p:extLst>
      <p:ext uri="{BB962C8B-B14F-4D97-AF65-F5344CB8AC3E}">
        <p14:creationId xmlns:p14="http://schemas.microsoft.com/office/powerpoint/2010/main" val="4159952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E96437D-857F-A05A-58BD-7D74EAD1B9BE}"/>
              </a:ext>
            </a:extLst>
          </p:cNvPr>
          <p:cNvSpPr/>
          <p:nvPr/>
        </p:nvSpPr>
        <p:spPr>
          <a:xfrm>
            <a:off x="0" y="0"/>
            <a:ext cx="12192000" cy="548640"/>
          </a:xfrm>
          <a:prstGeom prst="rect">
            <a:avLst/>
          </a:prstGeom>
          <a:gradFill flip="none" rotWithShape="1">
            <a:gsLst>
              <a:gs pos="35000">
                <a:srgbClr val="155726"/>
              </a:gs>
              <a:gs pos="68000">
                <a:srgbClr val="2A421A"/>
              </a:gs>
              <a:gs pos="14000">
                <a:srgbClr val="006C31"/>
              </a:gs>
            </a:gsLst>
            <a:lin ang="16200000" scaled="0"/>
            <a:tileRect/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242FB0-2444-686C-0683-E9B5B3B1F156}"/>
              </a:ext>
            </a:extLst>
          </p:cNvPr>
          <p:cNvSpPr txBox="1"/>
          <p:nvPr/>
        </p:nvSpPr>
        <p:spPr>
          <a:xfrm>
            <a:off x="11023973" y="6390220"/>
            <a:ext cx="10345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it-IT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algn="r"/>
            <a:endParaRPr lang="it-IT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algn="r"/>
            <a:endParaRPr lang="it-IT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EEE882-094B-43E4-8419-82B7292AC8BB}"/>
              </a:ext>
            </a:extLst>
          </p:cNvPr>
          <p:cNvSpPr txBox="1"/>
          <p:nvPr/>
        </p:nvSpPr>
        <p:spPr>
          <a:xfrm>
            <a:off x="10529691" y="109328"/>
            <a:ext cx="202311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 err="1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October</a:t>
            </a:r>
            <a:r>
              <a:rPr lang="it-IT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 24, 2023</a:t>
            </a:r>
          </a:p>
          <a:p>
            <a:endParaRPr lang="it-IT" sz="15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5601AD7-681B-7495-5FB4-7045CD395DB7}"/>
              </a:ext>
            </a:extLst>
          </p:cNvPr>
          <p:cNvSpPr/>
          <p:nvPr/>
        </p:nvSpPr>
        <p:spPr>
          <a:xfrm>
            <a:off x="0" y="0"/>
            <a:ext cx="3211034" cy="548640"/>
          </a:xfrm>
          <a:prstGeom prst="rect">
            <a:avLst/>
          </a:prstGeom>
          <a:solidFill>
            <a:srgbClr val="2A421A">
              <a:alpha val="5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48203DD-21BB-71D8-389D-E58B1DD05692}"/>
              </a:ext>
            </a:extLst>
          </p:cNvPr>
          <p:cNvSpPr txBox="1"/>
          <p:nvPr/>
        </p:nvSpPr>
        <p:spPr>
          <a:xfrm>
            <a:off x="87630" y="109328"/>
            <a:ext cx="2942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2. Value </a:t>
            </a:r>
            <a:r>
              <a:rPr lang="it-IT" b="1" dirty="0" err="1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iteration</a:t>
            </a:r>
            <a:endParaRPr lang="it-IT" b="1" dirty="0">
              <a:solidFill>
                <a:schemeClr val="bg1"/>
              </a:solidFill>
              <a:latin typeface="Artifakt Element Thin" panose="020B0203050000020004" pitchFamily="34" charset="0"/>
              <a:ea typeface="Artifakt Element Thin" panose="020B02030500000200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465E97D-92DF-C04B-0DDF-53C606B72332}"/>
              </a:ext>
            </a:extLst>
          </p:cNvPr>
          <p:cNvSpPr/>
          <p:nvPr/>
        </p:nvSpPr>
        <p:spPr>
          <a:xfrm flipV="1">
            <a:off x="-1" y="6232257"/>
            <a:ext cx="12192000" cy="625742"/>
          </a:xfrm>
          <a:prstGeom prst="rect">
            <a:avLst/>
          </a:prstGeom>
          <a:gradFill flip="none" rotWithShape="1">
            <a:gsLst>
              <a:gs pos="35000">
                <a:srgbClr val="155726"/>
              </a:gs>
              <a:gs pos="68000">
                <a:srgbClr val="2A421A"/>
              </a:gs>
              <a:gs pos="14000">
                <a:srgbClr val="006C31"/>
              </a:gs>
            </a:gsLst>
            <a:lin ang="16200000" scaled="0"/>
            <a:tileRect/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Subtitle 4">
            <a:extLst>
              <a:ext uri="{FF2B5EF4-FFF2-40B4-BE49-F238E27FC236}">
                <a16:creationId xmlns:a16="http://schemas.microsoft.com/office/drawing/2014/main" id="{73E218AC-6CA4-90C9-1E45-0DC461F0B1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3" y="6390220"/>
            <a:ext cx="12192001" cy="625742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GB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Gridworld: value iteration VS linear programming</a:t>
            </a:r>
          </a:p>
          <a:p>
            <a:pPr>
              <a:spcBef>
                <a:spcPts val="0"/>
              </a:spcBef>
            </a:pP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18" name="Subtitle 4">
            <a:extLst>
              <a:ext uri="{FF2B5EF4-FFF2-40B4-BE49-F238E27FC236}">
                <a16:creationId xmlns:a16="http://schemas.microsoft.com/office/drawing/2014/main" id="{D2F1C021-28B2-C22A-DF72-E41280CE8865}"/>
              </a:ext>
            </a:extLst>
          </p:cNvPr>
          <p:cNvSpPr txBox="1">
            <a:spLocks/>
          </p:cNvSpPr>
          <p:nvPr/>
        </p:nvSpPr>
        <p:spPr>
          <a:xfrm>
            <a:off x="133481" y="6390220"/>
            <a:ext cx="4732020" cy="5148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fi-FI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S. Lippolis, G. Marsich</a:t>
            </a: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23A1EB6-0698-DC63-62EB-402BB1EFA8F1}"/>
              </a:ext>
            </a:extLst>
          </p:cNvPr>
          <p:cNvSpPr/>
          <p:nvPr/>
        </p:nvSpPr>
        <p:spPr>
          <a:xfrm>
            <a:off x="3211034" y="0"/>
            <a:ext cx="4251243" cy="548640"/>
          </a:xfrm>
          <a:prstGeom prst="rect">
            <a:avLst/>
          </a:prstGeom>
          <a:solidFill>
            <a:srgbClr val="2A421A">
              <a:alpha val="5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18C4C2-848B-3D11-4762-2D6E95BFF4AD}"/>
              </a:ext>
            </a:extLst>
          </p:cNvPr>
          <p:cNvSpPr txBox="1"/>
          <p:nvPr/>
        </p:nvSpPr>
        <p:spPr>
          <a:xfrm>
            <a:off x="3344145" y="92763"/>
            <a:ext cx="4118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D. Ex3: </a:t>
            </a:r>
            <a:r>
              <a:rPr lang="it-IT" dirty="0" err="1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considering</a:t>
            </a:r>
            <a:r>
              <a:rPr lang="it-IT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 random actions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88E8BC0-EA53-2A6E-9BA7-0CAA5877DC2A}"/>
              </a:ext>
            </a:extLst>
          </p:cNvPr>
          <p:cNvSpPr txBox="1">
            <a:spLocks/>
          </p:cNvSpPr>
          <p:nvPr/>
        </p:nvSpPr>
        <p:spPr>
          <a:xfrm>
            <a:off x="-4" y="1040480"/>
            <a:ext cx="6096001" cy="43858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2500" dirty="0">
                <a:solidFill>
                  <a:schemeClr val="accent6">
                    <a:lumMod val="75000"/>
                  </a:schemeClr>
                </a:solidFill>
                <a:latin typeface="Lucida Fax" panose="02060602050505020204" pitchFamily="18" charset="0"/>
              </a:rPr>
              <a:t>(2) Time to fall below </a:t>
            </a:r>
            <a:r>
              <a:rPr lang="en-GB" sz="2500" b="1" i="1" dirty="0">
                <a:solidFill>
                  <a:schemeClr val="accent6">
                    <a:lumMod val="75000"/>
                  </a:schemeClr>
                </a:solidFill>
                <a:latin typeface="Lucida Fax" panose="02060602050505020204" pitchFamily="18" charset="0"/>
              </a:rPr>
              <a:t>tolerance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669349B-D1FE-CBA1-3F7E-9077C87FF924}"/>
              </a:ext>
            </a:extLst>
          </p:cNvPr>
          <p:cNvSpPr txBox="1"/>
          <p:nvPr/>
        </p:nvSpPr>
        <p:spPr>
          <a:xfrm>
            <a:off x="6095997" y="1011626"/>
            <a:ext cx="6304546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500" dirty="0">
                <a:solidFill>
                  <a:schemeClr val="accent6">
                    <a:lumMod val="75000"/>
                  </a:schemeClr>
                </a:solidFill>
                <a:latin typeface="Lucida Fax" panose="02060602050505020204" pitchFamily="18" charset="0"/>
              </a:rPr>
              <a:t>(3) Number of iterations to converge </a:t>
            </a:r>
            <a:endParaRPr lang="en-GB" sz="2500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428A2D1A-5BB4-A389-9376-623BC38286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857" y="1949844"/>
            <a:ext cx="4580353" cy="340460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3D3CD90-0127-CB03-A2A3-ED1DB34BB71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242"/>
          <a:stretch/>
        </p:blipFill>
        <p:spPr>
          <a:xfrm>
            <a:off x="6860716" y="1982939"/>
            <a:ext cx="4775108" cy="3369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2689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group of squares with numbers&#10;&#10;Description automatically generated">
            <a:extLst>
              <a:ext uri="{FF2B5EF4-FFF2-40B4-BE49-F238E27FC236}">
                <a16:creationId xmlns:a16="http://schemas.microsoft.com/office/drawing/2014/main" id="{20B0E016-978B-F4C9-647A-EFE9F0A9C4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1644" y="1014575"/>
            <a:ext cx="7028704" cy="4920093"/>
          </a:xfrm>
          <a:prstGeom prst="rect">
            <a:avLst/>
          </a:prstGeom>
          <a:ln>
            <a:noFill/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E96437D-857F-A05A-58BD-7D74EAD1B9BE}"/>
              </a:ext>
            </a:extLst>
          </p:cNvPr>
          <p:cNvSpPr/>
          <p:nvPr/>
        </p:nvSpPr>
        <p:spPr>
          <a:xfrm>
            <a:off x="0" y="0"/>
            <a:ext cx="12192000" cy="548640"/>
          </a:xfrm>
          <a:prstGeom prst="rect">
            <a:avLst/>
          </a:prstGeom>
          <a:gradFill flip="none" rotWithShape="1">
            <a:gsLst>
              <a:gs pos="35000">
                <a:srgbClr val="155726"/>
              </a:gs>
              <a:gs pos="68000">
                <a:srgbClr val="2A421A"/>
              </a:gs>
              <a:gs pos="14000">
                <a:srgbClr val="006C31"/>
              </a:gs>
            </a:gsLst>
            <a:lin ang="16200000" scaled="0"/>
            <a:tileRect/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242FB0-2444-686C-0683-E9B5B3B1F156}"/>
              </a:ext>
            </a:extLst>
          </p:cNvPr>
          <p:cNvSpPr txBox="1"/>
          <p:nvPr/>
        </p:nvSpPr>
        <p:spPr>
          <a:xfrm>
            <a:off x="11023973" y="6390220"/>
            <a:ext cx="10345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it-IT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algn="r"/>
            <a:endParaRPr lang="it-IT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algn="r"/>
            <a:endParaRPr lang="it-IT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EEE882-094B-43E4-8419-82B7292AC8BB}"/>
              </a:ext>
            </a:extLst>
          </p:cNvPr>
          <p:cNvSpPr txBox="1"/>
          <p:nvPr/>
        </p:nvSpPr>
        <p:spPr>
          <a:xfrm>
            <a:off x="10529691" y="109328"/>
            <a:ext cx="202311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 err="1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October</a:t>
            </a:r>
            <a:r>
              <a:rPr lang="it-IT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 24, 2023</a:t>
            </a:r>
          </a:p>
          <a:p>
            <a:endParaRPr lang="it-IT" sz="15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5601AD7-681B-7495-5FB4-7045CD395DB7}"/>
              </a:ext>
            </a:extLst>
          </p:cNvPr>
          <p:cNvSpPr/>
          <p:nvPr/>
        </p:nvSpPr>
        <p:spPr>
          <a:xfrm>
            <a:off x="0" y="0"/>
            <a:ext cx="3211034" cy="548640"/>
          </a:xfrm>
          <a:prstGeom prst="rect">
            <a:avLst/>
          </a:prstGeom>
          <a:solidFill>
            <a:srgbClr val="2A421A">
              <a:alpha val="5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48203DD-21BB-71D8-389D-E58B1DD05692}"/>
              </a:ext>
            </a:extLst>
          </p:cNvPr>
          <p:cNvSpPr txBox="1"/>
          <p:nvPr/>
        </p:nvSpPr>
        <p:spPr>
          <a:xfrm>
            <a:off x="87630" y="109328"/>
            <a:ext cx="2942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2. Value </a:t>
            </a:r>
            <a:r>
              <a:rPr lang="it-IT" b="1" dirty="0" err="1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iteration</a:t>
            </a:r>
            <a:endParaRPr lang="it-IT" b="1" dirty="0">
              <a:solidFill>
                <a:schemeClr val="bg1"/>
              </a:solidFill>
              <a:latin typeface="Artifakt Element Thin" panose="020B0203050000020004" pitchFamily="34" charset="0"/>
              <a:ea typeface="Artifakt Element Thin" panose="020B02030500000200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465E97D-92DF-C04B-0DDF-53C606B72332}"/>
              </a:ext>
            </a:extLst>
          </p:cNvPr>
          <p:cNvSpPr/>
          <p:nvPr/>
        </p:nvSpPr>
        <p:spPr>
          <a:xfrm flipV="1">
            <a:off x="-1" y="6232257"/>
            <a:ext cx="12192000" cy="625742"/>
          </a:xfrm>
          <a:prstGeom prst="rect">
            <a:avLst/>
          </a:prstGeom>
          <a:gradFill flip="none" rotWithShape="1">
            <a:gsLst>
              <a:gs pos="35000">
                <a:srgbClr val="155726"/>
              </a:gs>
              <a:gs pos="68000">
                <a:srgbClr val="2A421A"/>
              </a:gs>
              <a:gs pos="14000">
                <a:srgbClr val="006C31"/>
              </a:gs>
            </a:gsLst>
            <a:lin ang="16200000" scaled="0"/>
            <a:tileRect/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Subtitle 4">
            <a:extLst>
              <a:ext uri="{FF2B5EF4-FFF2-40B4-BE49-F238E27FC236}">
                <a16:creationId xmlns:a16="http://schemas.microsoft.com/office/drawing/2014/main" id="{73E218AC-6CA4-90C9-1E45-0DC461F0B1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3" y="6390220"/>
            <a:ext cx="12192001" cy="625742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GB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Gridworld: value iteration VS linear programming</a:t>
            </a:r>
          </a:p>
          <a:p>
            <a:pPr>
              <a:spcBef>
                <a:spcPts val="0"/>
              </a:spcBef>
            </a:pP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18" name="Subtitle 4">
            <a:extLst>
              <a:ext uri="{FF2B5EF4-FFF2-40B4-BE49-F238E27FC236}">
                <a16:creationId xmlns:a16="http://schemas.microsoft.com/office/drawing/2014/main" id="{D2F1C021-28B2-C22A-DF72-E41280CE8865}"/>
              </a:ext>
            </a:extLst>
          </p:cNvPr>
          <p:cNvSpPr txBox="1">
            <a:spLocks/>
          </p:cNvSpPr>
          <p:nvPr/>
        </p:nvSpPr>
        <p:spPr>
          <a:xfrm>
            <a:off x="133481" y="6390220"/>
            <a:ext cx="4732020" cy="5148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fi-FI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S. Lippolis, G. Marsich</a:t>
            </a: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23A1EB6-0698-DC63-62EB-402BB1EFA8F1}"/>
              </a:ext>
            </a:extLst>
          </p:cNvPr>
          <p:cNvSpPr/>
          <p:nvPr/>
        </p:nvSpPr>
        <p:spPr>
          <a:xfrm>
            <a:off x="3211034" y="0"/>
            <a:ext cx="4251243" cy="548640"/>
          </a:xfrm>
          <a:prstGeom prst="rect">
            <a:avLst/>
          </a:prstGeom>
          <a:solidFill>
            <a:srgbClr val="2A421A">
              <a:alpha val="5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18C4C2-848B-3D11-4762-2D6E95BFF4AD}"/>
              </a:ext>
            </a:extLst>
          </p:cNvPr>
          <p:cNvSpPr txBox="1"/>
          <p:nvPr/>
        </p:nvSpPr>
        <p:spPr>
          <a:xfrm>
            <a:off x="3344145" y="92763"/>
            <a:ext cx="4118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D. Ex3: </a:t>
            </a:r>
            <a:r>
              <a:rPr lang="it-IT" dirty="0" err="1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considering</a:t>
            </a:r>
            <a:r>
              <a:rPr lang="it-IT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 random actions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F7D3E1-4312-9352-984C-2A0760CFE7B2}"/>
              </a:ext>
            </a:extLst>
          </p:cNvPr>
          <p:cNvSpPr txBox="1">
            <a:spLocks/>
          </p:cNvSpPr>
          <p:nvPr/>
        </p:nvSpPr>
        <p:spPr>
          <a:xfrm>
            <a:off x="-2" y="996238"/>
            <a:ext cx="12192000" cy="50783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3000" dirty="0">
                <a:solidFill>
                  <a:schemeClr val="accent6">
                    <a:lumMod val="75000"/>
                  </a:schemeClr>
                </a:solidFill>
                <a:latin typeface="Lucida Fax" panose="02060602050505020204" pitchFamily="18" charset="0"/>
              </a:rPr>
              <a:t>Multiple goals: no </a:t>
            </a:r>
            <a:r>
              <a:rPr lang="it-IT" sz="3000" dirty="0" err="1">
                <a:solidFill>
                  <a:schemeClr val="accent6">
                    <a:lumMod val="75000"/>
                  </a:schemeClr>
                </a:solidFill>
                <a:latin typeface="Lucida Fax" panose="02060602050505020204" pitchFamily="18" charset="0"/>
              </a:rPr>
              <a:t>wall-cells</a:t>
            </a:r>
            <a:r>
              <a:rPr lang="it-IT" sz="3000" dirty="0">
                <a:solidFill>
                  <a:schemeClr val="accent6">
                    <a:lumMod val="75000"/>
                  </a:schemeClr>
                </a:solidFill>
                <a:latin typeface="Lucida Fax" panose="02060602050505020204" pitchFamily="18" charset="0"/>
              </a:rPr>
              <a:t>, </a:t>
            </a:r>
            <a:r>
              <a:rPr lang="it-IT" sz="3000" b="1" i="1" dirty="0">
                <a:solidFill>
                  <a:schemeClr val="accent6">
                    <a:lumMod val="75000"/>
                  </a:schemeClr>
                </a:solidFill>
                <a:latin typeface="Lucida Fax" panose="02060602050505020204" pitchFamily="18" charset="0"/>
              </a:rPr>
              <a:t>p</a:t>
            </a:r>
            <a:r>
              <a:rPr lang="it-IT" sz="3000" dirty="0">
                <a:solidFill>
                  <a:schemeClr val="accent6">
                    <a:lumMod val="75000"/>
                  </a:schemeClr>
                </a:solidFill>
                <a:latin typeface="Lucida Fax" panose="02060602050505020204" pitchFamily="18" charset="0"/>
              </a:rPr>
              <a:t> </a:t>
            </a:r>
            <a:r>
              <a:rPr lang="it-IT" sz="3000" dirty="0" err="1">
                <a:solidFill>
                  <a:schemeClr val="accent6">
                    <a:lumMod val="75000"/>
                  </a:schemeClr>
                </a:solidFill>
                <a:latin typeface="Lucida Fax" panose="02060602050505020204" pitchFamily="18" charset="0"/>
              </a:rPr>
              <a:t>increasing</a:t>
            </a:r>
            <a:endParaRPr lang="it-IT" sz="3000" b="1" dirty="0">
              <a:solidFill>
                <a:schemeClr val="accent6">
                  <a:lumMod val="75000"/>
                </a:schemeClr>
              </a:solidFill>
              <a:latin typeface="Lucida Fax" panose="02060602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6203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E96437D-857F-A05A-58BD-7D74EAD1B9BE}"/>
              </a:ext>
            </a:extLst>
          </p:cNvPr>
          <p:cNvSpPr/>
          <p:nvPr/>
        </p:nvSpPr>
        <p:spPr>
          <a:xfrm>
            <a:off x="0" y="0"/>
            <a:ext cx="12192000" cy="548640"/>
          </a:xfrm>
          <a:prstGeom prst="rect">
            <a:avLst/>
          </a:prstGeom>
          <a:gradFill flip="none" rotWithShape="1">
            <a:gsLst>
              <a:gs pos="35000">
                <a:srgbClr val="155726"/>
              </a:gs>
              <a:gs pos="68000">
                <a:srgbClr val="2A421A"/>
              </a:gs>
              <a:gs pos="14000">
                <a:srgbClr val="006C31"/>
              </a:gs>
            </a:gsLst>
            <a:lin ang="16200000" scaled="0"/>
            <a:tileRect/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242FB0-2444-686C-0683-E9B5B3B1F156}"/>
              </a:ext>
            </a:extLst>
          </p:cNvPr>
          <p:cNvSpPr txBox="1"/>
          <p:nvPr/>
        </p:nvSpPr>
        <p:spPr>
          <a:xfrm>
            <a:off x="11023973" y="6390220"/>
            <a:ext cx="10345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it-IT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algn="r"/>
            <a:endParaRPr lang="it-IT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algn="r"/>
            <a:endParaRPr lang="it-IT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EEE882-094B-43E4-8419-82B7292AC8BB}"/>
              </a:ext>
            </a:extLst>
          </p:cNvPr>
          <p:cNvSpPr txBox="1"/>
          <p:nvPr/>
        </p:nvSpPr>
        <p:spPr>
          <a:xfrm>
            <a:off x="10529691" y="109328"/>
            <a:ext cx="202311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 err="1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October</a:t>
            </a:r>
            <a:r>
              <a:rPr lang="it-IT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 24, 2023</a:t>
            </a:r>
          </a:p>
          <a:p>
            <a:endParaRPr lang="it-IT" sz="15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43105F-DF33-401C-F19A-05AA53CAEB70}"/>
              </a:ext>
            </a:extLst>
          </p:cNvPr>
          <p:cNvSpPr txBox="1">
            <a:spLocks/>
          </p:cNvSpPr>
          <p:nvPr/>
        </p:nvSpPr>
        <p:spPr>
          <a:xfrm>
            <a:off x="541935" y="2982241"/>
            <a:ext cx="10931879" cy="70173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dirty="0">
                <a:solidFill>
                  <a:schemeClr val="accent6">
                    <a:lumMod val="75000"/>
                  </a:schemeClr>
                </a:solidFill>
                <a:latin typeface="Lucida Fax" panose="02060602050505020204" pitchFamily="18" charset="0"/>
              </a:rPr>
              <a:t>3. Linear programming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5601AD7-681B-7495-5FB4-7045CD395DB7}"/>
              </a:ext>
            </a:extLst>
          </p:cNvPr>
          <p:cNvSpPr/>
          <p:nvPr/>
        </p:nvSpPr>
        <p:spPr>
          <a:xfrm>
            <a:off x="0" y="0"/>
            <a:ext cx="3211034" cy="548640"/>
          </a:xfrm>
          <a:prstGeom prst="rect">
            <a:avLst/>
          </a:prstGeom>
          <a:solidFill>
            <a:srgbClr val="2A421A">
              <a:alpha val="5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48203DD-21BB-71D8-389D-E58B1DD05692}"/>
              </a:ext>
            </a:extLst>
          </p:cNvPr>
          <p:cNvSpPr txBox="1"/>
          <p:nvPr/>
        </p:nvSpPr>
        <p:spPr>
          <a:xfrm>
            <a:off x="87630" y="109328"/>
            <a:ext cx="2942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3. Linear programming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465E97D-92DF-C04B-0DDF-53C606B72332}"/>
              </a:ext>
            </a:extLst>
          </p:cNvPr>
          <p:cNvSpPr/>
          <p:nvPr/>
        </p:nvSpPr>
        <p:spPr>
          <a:xfrm flipV="1">
            <a:off x="-1" y="6232257"/>
            <a:ext cx="12192000" cy="625742"/>
          </a:xfrm>
          <a:prstGeom prst="rect">
            <a:avLst/>
          </a:prstGeom>
          <a:gradFill flip="none" rotWithShape="1">
            <a:gsLst>
              <a:gs pos="35000">
                <a:srgbClr val="155726"/>
              </a:gs>
              <a:gs pos="68000">
                <a:srgbClr val="2A421A"/>
              </a:gs>
              <a:gs pos="14000">
                <a:srgbClr val="006C31"/>
              </a:gs>
            </a:gsLst>
            <a:lin ang="16200000" scaled="0"/>
            <a:tileRect/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Subtitle 4">
            <a:extLst>
              <a:ext uri="{FF2B5EF4-FFF2-40B4-BE49-F238E27FC236}">
                <a16:creationId xmlns:a16="http://schemas.microsoft.com/office/drawing/2014/main" id="{73E218AC-6CA4-90C9-1E45-0DC461F0B1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3" y="6390220"/>
            <a:ext cx="12192001" cy="625742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GB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Gridworld: value iteration VS linear programming</a:t>
            </a:r>
          </a:p>
          <a:p>
            <a:pPr>
              <a:spcBef>
                <a:spcPts val="0"/>
              </a:spcBef>
            </a:pP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18" name="Subtitle 4">
            <a:extLst>
              <a:ext uri="{FF2B5EF4-FFF2-40B4-BE49-F238E27FC236}">
                <a16:creationId xmlns:a16="http://schemas.microsoft.com/office/drawing/2014/main" id="{D2F1C021-28B2-C22A-DF72-E41280CE8865}"/>
              </a:ext>
            </a:extLst>
          </p:cNvPr>
          <p:cNvSpPr txBox="1">
            <a:spLocks/>
          </p:cNvSpPr>
          <p:nvPr/>
        </p:nvSpPr>
        <p:spPr>
          <a:xfrm>
            <a:off x="133481" y="6390220"/>
            <a:ext cx="4732020" cy="5148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fi-FI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S. Lippolis, G. Marsich</a:t>
            </a: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431047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C31C2BA0-5BE0-7A87-3419-AF5FA6DBA350}"/>
              </a:ext>
            </a:extLst>
          </p:cNvPr>
          <p:cNvSpPr/>
          <p:nvPr/>
        </p:nvSpPr>
        <p:spPr>
          <a:xfrm>
            <a:off x="0" y="0"/>
            <a:ext cx="12192000" cy="548640"/>
          </a:xfrm>
          <a:prstGeom prst="rect">
            <a:avLst/>
          </a:prstGeom>
          <a:gradFill flip="none" rotWithShape="1">
            <a:gsLst>
              <a:gs pos="35000">
                <a:srgbClr val="155726"/>
              </a:gs>
              <a:gs pos="68000">
                <a:srgbClr val="2A421A"/>
              </a:gs>
              <a:gs pos="14000">
                <a:srgbClr val="006C31"/>
              </a:gs>
            </a:gsLst>
            <a:lin ang="16200000" scaled="0"/>
            <a:tileRect/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242FB0-2444-686C-0683-E9B5B3B1F156}"/>
              </a:ext>
            </a:extLst>
          </p:cNvPr>
          <p:cNvSpPr txBox="1"/>
          <p:nvPr/>
        </p:nvSpPr>
        <p:spPr>
          <a:xfrm>
            <a:off x="11023973" y="6390220"/>
            <a:ext cx="10345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it-IT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algn="r"/>
            <a:endParaRPr lang="it-IT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algn="r"/>
            <a:endParaRPr lang="it-IT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EEE882-094B-43E4-8419-82B7292AC8BB}"/>
              </a:ext>
            </a:extLst>
          </p:cNvPr>
          <p:cNvSpPr txBox="1"/>
          <p:nvPr/>
        </p:nvSpPr>
        <p:spPr>
          <a:xfrm>
            <a:off x="10529691" y="109328"/>
            <a:ext cx="202311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 err="1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October</a:t>
            </a:r>
            <a:r>
              <a:rPr lang="it-IT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 24, 2023</a:t>
            </a:r>
          </a:p>
          <a:p>
            <a:endParaRPr lang="it-IT" sz="15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DA12D9E-EAEE-F71B-F80B-D098F1385081}"/>
              </a:ext>
            </a:extLst>
          </p:cNvPr>
          <p:cNvSpPr txBox="1"/>
          <p:nvPr/>
        </p:nvSpPr>
        <p:spPr>
          <a:xfrm>
            <a:off x="1381059" y="657968"/>
            <a:ext cx="7162800" cy="65094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it-IT" sz="2300" b="1" dirty="0" err="1">
                <a:latin typeface="+mj-lt"/>
              </a:rPr>
              <a:t>Introduction</a:t>
            </a:r>
            <a:endParaRPr lang="en-GB" sz="2300" b="1" dirty="0">
              <a:latin typeface="+mj-lt"/>
            </a:endParaRPr>
          </a:p>
          <a:p>
            <a:pPr marL="914400" lvl="1" indent="-457200">
              <a:buFont typeface="+mj-lt"/>
              <a:buAutoNum type="alphaUcPeriod"/>
            </a:pPr>
            <a:r>
              <a:rPr lang="en-GB" sz="2300" dirty="0">
                <a:latin typeface="+mj-lt"/>
              </a:rPr>
              <a:t>Markov decision process</a:t>
            </a:r>
          </a:p>
          <a:p>
            <a:pPr marL="914400" lvl="1" indent="-457200">
              <a:buFont typeface="+mj-lt"/>
              <a:buAutoNum type="alphaUcPeriod"/>
            </a:pPr>
            <a:r>
              <a:rPr lang="it-IT" sz="2300" dirty="0" err="1">
                <a:latin typeface="+mj-lt"/>
              </a:rPr>
              <a:t>Gridworld</a:t>
            </a:r>
            <a:endParaRPr lang="it-IT" sz="2300" b="1" i="1" dirty="0">
              <a:latin typeface="+mj-lt"/>
            </a:endParaRPr>
          </a:p>
          <a:p>
            <a:pPr marL="342900" indent="-342900">
              <a:buAutoNum type="arabicPeriod"/>
            </a:pPr>
            <a:r>
              <a:rPr lang="it-IT" sz="2300" b="1" dirty="0">
                <a:latin typeface="+mj-lt"/>
              </a:rPr>
              <a:t>Value </a:t>
            </a:r>
            <a:r>
              <a:rPr lang="it-IT" sz="2300" b="1" dirty="0" err="1">
                <a:latin typeface="+mj-lt"/>
              </a:rPr>
              <a:t>iteration</a:t>
            </a:r>
            <a:endParaRPr lang="it-IT" sz="2300" b="1" i="1" dirty="0">
              <a:latin typeface="+mj-lt"/>
            </a:endParaRPr>
          </a:p>
          <a:p>
            <a:pPr marL="914400" lvl="1" indent="-457200">
              <a:buFont typeface="+mj-lt"/>
              <a:buAutoNum type="alphaUcPeriod"/>
            </a:pPr>
            <a:r>
              <a:rPr lang="it-IT" sz="2300" dirty="0">
                <a:latin typeface="+mj-lt"/>
              </a:rPr>
              <a:t>Some theory</a:t>
            </a:r>
          </a:p>
          <a:p>
            <a:pPr marL="914400" lvl="1" indent="-457200">
              <a:buFont typeface="+mj-lt"/>
              <a:buAutoNum type="alphaUcPeriod"/>
            </a:pPr>
            <a:r>
              <a:rPr lang="it-IT" sz="2300" dirty="0">
                <a:latin typeface="+mj-lt"/>
              </a:rPr>
              <a:t>Ex1: one goal-</a:t>
            </a:r>
            <a:r>
              <a:rPr lang="it-IT" sz="2300" dirty="0" err="1">
                <a:latin typeface="+mj-lt"/>
              </a:rPr>
              <a:t>cell</a:t>
            </a:r>
            <a:endParaRPr lang="it-IT" sz="2300" dirty="0">
              <a:latin typeface="+mj-lt"/>
            </a:endParaRPr>
          </a:p>
          <a:p>
            <a:pPr marL="914400" lvl="1" indent="-457200">
              <a:buFont typeface="+mj-lt"/>
              <a:buAutoNum type="alphaUcPeriod"/>
            </a:pPr>
            <a:r>
              <a:rPr lang="it-IT" sz="2300" dirty="0">
                <a:latin typeface="+mj-lt"/>
              </a:rPr>
              <a:t>Ex2: multiple goal-</a:t>
            </a:r>
            <a:r>
              <a:rPr lang="it-IT" sz="2300" dirty="0" err="1">
                <a:latin typeface="+mj-lt"/>
              </a:rPr>
              <a:t>cells</a:t>
            </a:r>
            <a:endParaRPr lang="it-IT" sz="2300" dirty="0">
              <a:latin typeface="+mj-lt"/>
            </a:endParaRPr>
          </a:p>
          <a:p>
            <a:pPr marL="914400" lvl="1" indent="-457200">
              <a:buFont typeface="+mj-lt"/>
              <a:buAutoNum type="alphaUcPeriod"/>
            </a:pPr>
            <a:r>
              <a:rPr lang="it-IT" sz="2300" dirty="0">
                <a:latin typeface="+mj-lt"/>
              </a:rPr>
              <a:t>Ex3: </a:t>
            </a:r>
            <a:r>
              <a:rPr lang="it-IT" sz="2300" dirty="0" err="1">
                <a:latin typeface="+mj-lt"/>
              </a:rPr>
              <a:t>considering</a:t>
            </a:r>
            <a:r>
              <a:rPr lang="it-IT" sz="2300" dirty="0">
                <a:latin typeface="+mj-lt"/>
              </a:rPr>
              <a:t> random actions</a:t>
            </a:r>
          </a:p>
          <a:p>
            <a:pPr marL="342900" indent="-342900">
              <a:buAutoNum type="arabicPeriod"/>
            </a:pPr>
            <a:r>
              <a:rPr lang="it-IT" sz="2300" b="1" dirty="0">
                <a:latin typeface="+mj-lt"/>
              </a:rPr>
              <a:t>Linear programming</a:t>
            </a:r>
            <a:endParaRPr lang="it-IT" sz="2300" b="1" i="1" dirty="0">
              <a:latin typeface="+mj-lt"/>
            </a:endParaRPr>
          </a:p>
          <a:p>
            <a:pPr marL="914400" lvl="1" indent="-457200">
              <a:buFont typeface="+mj-lt"/>
              <a:buAutoNum type="alphaUcPeriod"/>
            </a:pPr>
            <a:r>
              <a:rPr lang="it-IT" sz="2300" dirty="0" err="1">
                <a:latin typeface="+mj-lt"/>
              </a:rPr>
              <a:t>Optimization</a:t>
            </a:r>
            <a:r>
              <a:rPr lang="it-IT" sz="2300" dirty="0">
                <a:latin typeface="+mj-lt"/>
              </a:rPr>
              <a:t>: brief </a:t>
            </a:r>
            <a:r>
              <a:rPr lang="it-IT" sz="2300" dirty="0" err="1">
                <a:latin typeface="+mj-lt"/>
              </a:rPr>
              <a:t>introduction</a:t>
            </a:r>
            <a:endParaRPr lang="it-IT" sz="2300" dirty="0">
              <a:latin typeface="+mj-lt"/>
            </a:endParaRPr>
          </a:p>
          <a:p>
            <a:pPr marL="914400" lvl="1" indent="-457200">
              <a:buFont typeface="+mj-lt"/>
              <a:buAutoNum type="alphaUcPeriod"/>
            </a:pPr>
            <a:r>
              <a:rPr lang="it-IT" sz="2300" dirty="0">
                <a:latin typeface="+mj-lt"/>
              </a:rPr>
              <a:t>Linear programming for </a:t>
            </a:r>
            <a:r>
              <a:rPr lang="it-IT" sz="2300" dirty="0" err="1">
                <a:latin typeface="+mj-lt"/>
              </a:rPr>
              <a:t>Gridworld</a:t>
            </a:r>
            <a:endParaRPr lang="it-IT" sz="2300" dirty="0">
              <a:latin typeface="+mj-lt"/>
            </a:endParaRPr>
          </a:p>
          <a:p>
            <a:pPr marL="914400" lvl="1" indent="-457200">
              <a:buFont typeface="+mj-lt"/>
              <a:buAutoNum type="alphaUcPeriod"/>
            </a:pPr>
            <a:r>
              <a:rPr lang="it-IT" sz="2300" dirty="0">
                <a:latin typeface="+mj-lt"/>
              </a:rPr>
              <a:t>Solution </a:t>
            </a:r>
            <a:r>
              <a:rPr lang="it-IT" sz="2300" dirty="0" err="1">
                <a:latin typeface="+mj-lt"/>
              </a:rPr>
              <a:t>discussion</a:t>
            </a:r>
            <a:endParaRPr lang="it-IT" sz="2300" dirty="0">
              <a:latin typeface="+mj-lt"/>
            </a:endParaRPr>
          </a:p>
          <a:p>
            <a:pPr marL="342900" indent="-342900">
              <a:buAutoNum type="arabicPeriod"/>
            </a:pPr>
            <a:r>
              <a:rPr lang="it-IT" sz="2300" b="1" dirty="0" err="1">
                <a:latin typeface="+mj-lt"/>
              </a:rPr>
              <a:t>Comparison</a:t>
            </a:r>
            <a:endParaRPr lang="it-IT" sz="2300" b="1" dirty="0">
              <a:latin typeface="+mj-lt"/>
            </a:endParaRPr>
          </a:p>
          <a:p>
            <a:pPr marL="914400" lvl="1" indent="-457200">
              <a:buFont typeface="+mj-lt"/>
              <a:buAutoNum type="alphaUcPeriod"/>
            </a:pPr>
            <a:r>
              <a:rPr lang="it-IT" sz="2300" dirty="0" err="1">
                <a:latin typeface="+mj-lt"/>
              </a:rPr>
              <a:t>Conceptual</a:t>
            </a:r>
            <a:r>
              <a:rPr lang="it-IT" sz="2300" dirty="0">
                <a:latin typeface="+mj-lt"/>
              </a:rPr>
              <a:t> </a:t>
            </a:r>
            <a:r>
              <a:rPr lang="it-IT" sz="2300" dirty="0" err="1">
                <a:latin typeface="+mj-lt"/>
              </a:rPr>
              <a:t>comparison</a:t>
            </a:r>
            <a:endParaRPr lang="it-IT" sz="2300" dirty="0">
              <a:latin typeface="+mj-lt"/>
            </a:endParaRPr>
          </a:p>
          <a:p>
            <a:pPr marL="914400" lvl="1" indent="-457200">
              <a:buFont typeface="+mj-lt"/>
              <a:buAutoNum type="alphaUcPeriod"/>
            </a:pPr>
            <a:r>
              <a:rPr lang="it-IT" sz="2300" dirty="0">
                <a:latin typeface="+mj-lt"/>
              </a:rPr>
              <a:t>Performance </a:t>
            </a:r>
            <a:r>
              <a:rPr lang="it-IT" sz="2300" dirty="0" err="1">
                <a:latin typeface="+mj-lt"/>
              </a:rPr>
              <a:t>comparison</a:t>
            </a:r>
            <a:endParaRPr lang="it-IT" sz="2400" b="1" dirty="0">
              <a:latin typeface="+mj-lt"/>
            </a:endParaRPr>
          </a:p>
          <a:p>
            <a:pPr lvl="1"/>
            <a:endParaRPr lang="it-IT" sz="2400" b="1" i="1" dirty="0">
              <a:latin typeface="+mj-lt"/>
            </a:endParaRPr>
          </a:p>
          <a:p>
            <a:pPr lvl="1"/>
            <a:endParaRPr lang="it-IT" sz="2400" b="1" i="1" dirty="0">
              <a:latin typeface="+mj-lt"/>
            </a:endParaRPr>
          </a:p>
          <a:p>
            <a:pPr lvl="1"/>
            <a:endParaRPr lang="it-IT" sz="2400" dirty="0">
              <a:latin typeface="+mj-lt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ED9DE3C-7048-30BF-A81F-EECFFC341410}"/>
              </a:ext>
            </a:extLst>
          </p:cNvPr>
          <p:cNvSpPr/>
          <p:nvPr/>
        </p:nvSpPr>
        <p:spPr>
          <a:xfrm flipV="1">
            <a:off x="-1" y="6232257"/>
            <a:ext cx="12192000" cy="625742"/>
          </a:xfrm>
          <a:prstGeom prst="rect">
            <a:avLst/>
          </a:prstGeom>
          <a:gradFill flip="none" rotWithShape="1">
            <a:gsLst>
              <a:gs pos="35000">
                <a:srgbClr val="155726"/>
              </a:gs>
              <a:gs pos="68000">
                <a:srgbClr val="2A421A"/>
              </a:gs>
              <a:gs pos="14000">
                <a:srgbClr val="006C31"/>
              </a:gs>
            </a:gsLst>
            <a:lin ang="16200000" scaled="0"/>
            <a:tileRect/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A5F1BE7-B2EB-F5A6-314E-D89A33BBA938}"/>
              </a:ext>
            </a:extLst>
          </p:cNvPr>
          <p:cNvSpPr/>
          <p:nvPr/>
        </p:nvSpPr>
        <p:spPr>
          <a:xfrm>
            <a:off x="-688" y="0"/>
            <a:ext cx="3211034" cy="548640"/>
          </a:xfrm>
          <a:prstGeom prst="rect">
            <a:avLst/>
          </a:prstGeom>
          <a:solidFill>
            <a:srgbClr val="2A421A">
              <a:alpha val="5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Subtitle 4">
            <a:extLst>
              <a:ext uri="{FF2B5EF4-FFF2-40B4-BE49-F238E27FC236}">
                <a16:creationId xmlns:a16="http://schemas.microsoft.com/office/drawing/2014/main" id="{81D9ACA5-154D-2510-8433-B7E8A621A5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3" y="6390220"/>
            <a:ext cx="12192001" cy="625742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GB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Gridworld: value iteration VS linear programming</a:t>
            </a:r>
          </a:p>
          <a:p>
            <a:pPr>
              <a:spcBef>
                <a:spcPts val="0"/>
              </a:spcBef>
            </a:pP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17" name="Subtitle 4">
            <a:extLst>
              <a:ext uri="{FF2B5EF4-FFF2-40B4-BE49-F238E27FC236}">
                <a16:creationId xmlns:a16="http://schemas.microsoft.com/office/drawing/2014/main" id="{FDEE9342-205A-6D49-EBB2-55370D5140BB}"/>
              </a:ext>
            </a:extLst>
          </p:cNvPr>
          <p:cNvSpPr txBox="1">
            <a:spLocks/>
          </p:cNvSpPr>
          <p:nvPr/>
        </p:nvSpPr>
        <p:spPr>
          <a:xfrm>
            <a:off x="133481" y="6390220"/>
            <a:ext cx="4732020" cy="5148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fi-FI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S. Lippolis, G. Marsich</a:t>
            </a: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07886CD-7090-E1F1-BD64-C1BF2E5CB755}"/>
              </a:ext>
            </a:extLst>
          </p:cNvPr>
          <p:cNvSpPr txBox="1"/>
          <p:nvPr/>
        </p:nvSpPr>
        <p:spPr>
          <a:xfrm>
            <a:off x="87630" y="109328"/>
            <a:ext cx="2482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Index</a:t>
            </a:r>
          </a:p>
        </p:txBody>
      </p:sp>
    </p:spTree>
    <p:extLst>
      <p:ext uri="{BB962C8B-B14F-4D97-AF65-F5344CB8AC3E}">
        <p14:creationId xmlns:p14="http://schemas.microsoft.com/office/powerpoint/2010/main" val="6730210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E96437D-857F-A05A-58BD-7D74EAD1B9BE}"/>
              </a:ext>
            </a:extLst>
          </p:cNvPr>
          <p:cNvSpPr/>
          <p:nvPr/>
        </p:nvSpPr>
        <p:spPr>
          <a:xfrm>
            <a:off x="0" y="0"/>
            <a:ext cx="12192000" cy="548640"/>
          </a:xfrm>
          <a:prstGeom prst="rect">
            <a:avLst/>
          </a:prstGeom>
          <a:gradFill flip="none" rotWithShape="1">
            <a:gsLst>
              <a:gs pos="35000">
                <a:srgbClr val="155726"/>
              </a:gs>
              <a:gs pos="68000">
                <a:srgbClr val="2A421A"/>
              </a:gs>
              <a:gs pos="14000">
                <a:srgbClr val="006C31"/>
              </a:gs>
            </a:gsLst>
            <a:lin ang="16200000" scaled="0"/>
            <a:tileRect/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242FB0-2444-686C-0683-E9B5B3B1F156}"/>
              </a:ext>
            </a:extLst>
          </p:cNvPr>
          <p:cNvSpPr txBox="1"/>
          <p:nvPr/>
        </p:nvSpPr>
        <p:spPr>
          <a:xfrm>
            <a:off x="11023973" y="6390220"/>
            <a:ext cx="10345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it-IT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algn="r"/>
            <a:endParaRPr lang="it-IT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algn="r"/>
            <a:endParaRPr lang="it-IT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EEE882-094B-43E4-8419-82B7292AC8BB}"/>
              </a:ext>
            </a:extLst>
          </p:cNvPr>
          <p:cNvSpPr txBox="1"/>
          <p:nvPr/>
        </p:nvSpPr>
        <p:spPr>
          <a:xfrm>
            <a:off x="10529691" y="109328"/>
            <a:ext cx="202311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 err="1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October</a:t>
            </a:r>
            <a:r>
              <a:rPr lang="it-IT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 24, 2023</a:t>
            </a:r>
          </a:p>
          <a:p>
            <a:endParaRPr lang="it-IT" sz="15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5601AD7-681B-7495-5FB4-7045CD395DB7}"/>
              </a:ext>
            </a:extLst>
          </p:cNvPr>
          <p:cNvSpPr/>
          <p:nvPr/>
        </p:nvSpPr>
        <p:spPr>
          <a:xfrm>
            <a:off x="0" y="0"/>
            <a:ext cx="3211034" cy="548640"/>
          </a:xfrm>
          <a:prstGeom prst="rect">
            <a:avLst/>
          </a:prstGeom>
          <a:solidFill>
            <a:srgbClr val="2A421A">
              <a:alpha val="5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465E97D-92DF-C04B-0DDF-53C606B72332}"/>
              </a:ext>
            </a:extLst>
          </p:cNvPr>
          <p:cNvSpPr/>
          <p:nvPr/>
        </p:nvSpPr>
        <p:spPr>
          <a:xfrm flipV="1">
            <a:off x="-1" y="6232257"/>
            <a:ext cx="12192000" cy="625742"/>
          </a:xfrm>
          <a:prstGeom prst="rect">
            <a:avLst/>
          </a:prstGeom>
          <a:gradFill flip="none" rotWithShape="1">
            <a:gsLst>
              <a:gs pos="35000">
                <a:srgbClr val="155726"/>
              </a:gs>
              <a:gs pos="68000">
                <a:srgbClr val="2A421A"/>
              </a:gs>
              <a:gs pos="14000">
                <a:srgbClr val="006C31"/>
              </a:gs>
            </a:gsLst>
            <a:lin ang="16200000" scaled="0"/>
            <a:tileRect/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Subtitle 4">
            <a:extLst>
              <a:ext uri="{FF2B5EF4-FFF2-40B4-BE49-F238E27FC236}">
                <a16:creationId xmlns:a16="http://schemas.microsoft.com/office/drawing/2014/main" id="{73E218AC-6CA4-90C9-1E45-0DC461F0B1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3" y="6390220"/>
            <a:ext cx="12192001" cy="625742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GB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Gridworld: value iteration VS linear programming</a:t>
            </a:r>
          </a:p>
          <a:p>
            <a:pPr>
              <a:spcBef>
                <a:spcPts val="0"/>
              </a:spcBef>
            </a:pP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18" name="Subtitle 4">
            <a:extLst>
              <a:ext uri="{FF2B5EF4-FFF2-40B4-BE49-F238E27FC236}">
                <a16:creationId xmlns:a16="http://schemas.microsoft.com/office/drawing/2014/main" id="{D2F1C021-28B2-C22A-DF72-E41280CE8865}"/>
              </a:ext>
            </a:extLst>
          </p:cNvPr>
          <p:cNvSpPr txBox="1">
            <a:spLocks/>
          </p:cNvSpPr>
          <p:nvPr/>
        </p:nvSpPr>
        <p:spPr>
          <a:xfrm>
            <a:off x="133481" y="6390220"/>
            <a:ext cx="4732020" cy="5148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fi-FI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S. Lippolis, G. Marsich</a:t>
            </a: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BF8A767-5205-2995-7744-D315487E428E}"/>
              </a:ext>
            </a:extLst>
          </p:cNvPr>
          <p:cNvSpPr/>
          <p:nvPr/>
        </p:nvSpPr>
        <p:spPr>
          <a:xfrm>
            <a:off x="3211034" y="0"/>
            <a:ext cx="4251243" cy="548640"/>
          </a:xfrm>
          <a:prstGeom prst="rect">
            <a:avLst/>
          </a:prstGeom>
          <a:solidFill>
            <a:srgbClr val="2A421A">
              <a:alpha val="5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5D8E1AB5-91C9-7FFF-16BC-7CB6C6D874F0}"/>
              </a:ext>
            </a:extLst>
          </p:cNvPr>
          <p:cNvCxnSpPr>
            <a:cxnSpLocks/>
          </p:cNvCxnSpPr>
          <p:nvPr/>
        </p:nvCxnSpPr>
        <p:spPr>
          <a:xfrm flipV="1">
            <a:off x="2880852" y="2198811"/>
            <a:ext cx="0" cy="316598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725B322-53B2-F4B9-306A-F7380B0C73CB}"/>
              </a:ext>
            </a:extLst>
          </p:cNvPr>
          <p:cNvCxnSpPr>
            <a:cxnSpLocks/>
          </p:cNvCxnSpPr>
          <p:nvPr/>
        </p:nvCxnSpPr>
        <p:spPr>
          <a:xfrm>
            <a:off x="2880852" y="5364798"/>
            <a:ext cx="6784258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4E0A989-E03B-4FFB-FE59-ADD403A34982}"/>
              </a:ext>
            </a:extLst>
          </p:cNvPr>
          <p:cNvSpPr txBox="1"/>
          <p:nvPr/>
        </p:nvSpPr>
        <p:spPr>
          <a:xfrm>
            <a:off x="2104104" y="3172204"/>
            <a:ext cx="566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cost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C31FCB-40C5-C2E1-48AB-52273105CAB5}"/>
              </a:ext>
            </a:extLst>
          </p:cNvPr>
          <p:cNvSpPr txBox="1"/>
          <p:nvPr/>
        </p:nvSpPr>
        <p:spPr>
          <a:xfrm>
            <a:off x="5431578" y="5551611"/>
            <a:ext cx="890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options</a:t>
            </a:r>
          </a:p>
        </p:txBody>
      </p:sp>
      <p:sp>
        <p:nvSpPr>
          <p:cNvPr id="10" name="Star: 5 Points 9">
            <a:extLst>
              <a:ext uri="{FF2B5EF4-FFF2-40B4-BE49-F238E27FC236}">
                <a16:creationId xmlns:a16="http://schemas.microsoft.com/office/drawing/2014/main" id="{B528863C-6A49-58FE-22B4-D498FAAA362A}"/>
              </a:ext>
            </a:extLst>
          </p:cNvPr>
          <p:cNvSpPr/>
          <p:nvPr/>
        </p:nvSpPr>
        <p:spPr>
          <a:xfrm>
            <a:off x="4758813" y="5229915"/>
            <a:ext cx="314632" cy="269765"/>
          </a:xfrm>
          <a:prstGeom prst="star5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1" name="Star: 5 Points 10">
            <a:extLst>
              <a:ext uri="{FF2B5EF4-FFF2-40B4-BE49-F238E27FC236}">
                <a16:creationId xmlns:a16="http://schemas.microsoft.com/office/drawing/2014/main" id="{E0E8D0FB-9806-352A-C92D-6FAEC493D7B5}"/>
              </a:ext>
            </a:extLst>
          </p:cNvPr>
          <p:cNvSpPr/>
          <p:nvPr/>
        </p:nvSpPr>
        <p:spPr>
          <a:xfrm>
            <a:off x="5274262" y="5229914"/>
            <a:ext cx="314632" cy="269765"/>
          </a:xfrm>
          <a:prstGeom prst="star5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2" name="Star: 5 Points 11">
            <a:extLst>
              <a:ext uri="{FF2B5EF4-FFF2-40B4-BE49-F238E27FC236}">
                <a16:creationId xmlns:a16="http://schemas.microsoft.com/office/drawing/2014/main" id="{837F84BC-80AC-0ECD-9C61-D2C9AAEB5FB8}"/>
              </a:ext>
            </a:extLst>
          </p:cNvPr>
          <p:cNvSpPr/>
          <p:nvPr/>
        </p:nvSpPr>
        <p:spPr>
          <a:xfrm>
            <a:off x="6603108" y="5229913"/>
            <a:ext cx="314632" cy="269765"/>
          </a:xfrm>
          <a:prstGeom prst="star5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E2A854B-E191-311E-96F2-45C586988407}"/>
              </a:ext>
            </a:extLst>
          </p:cNvPr>
          <p:cNvSpPr/>
          <p:nvPr/>
        </p:nvSpPr>
        <p:spPr>
          <a:xfrm>
            <a:off x="4847304" y="3219220"/>
            <a:ext cx="137650" cy="13765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36708823-5069-6610-23AF-3969820F01B8}"/>
              </a:ext>
            </a:extLst>
          </p:cNvPr>
          <p:cNvSpPr/>
          <p:nvPr/>
        </p:nvSpPr>
        <p:spPr>
          <a:xfrm>
            <a:off x="5293928" y="3781804"/>
            <a:ext cx="137650" cy="13765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4B0B195-FD4F-516C-7ED5-170C98E97CE7}"/>
              </a:ext>
            </a:extLst>
          </p:cNvPr>
          <p:cNvSpPr/>
          <p:nvPr/>
        </p:nvSpPr>
        <p:spPr>
          <a:xfrm>
            <a:off x="6691599" y="3081570"/>
            <a:ext cx="137650" cy="13765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4665F88-ADF5-B79F-1FF9-0B87D05DFB02}"/>
              </a:ext>
            </a:extLst>
          </p:cNvPr>
          <p:cNvSpPr txBox="1"/>
          <p:nvPr/>
        </p:nvSpPr>
        <p:spPr>
          <a:xfrm>
            <a:off x="529141" y="959074"/>
            <a:ext cx="105944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>
                <a:effectLst/>
                <a:latin typeface="+mj-lt"/>
              </a:rPr>
              <a:t>You have options. Each option has a cost. </a:t>
            </a:r>
          </a:p>
          <a:p>
            <a:endParaRPr lang="en-GB" sz="2400" dirty="0">
              <a:latin typeface="+mj-lt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97BEAC2-D941-2A14-F5B9-D9AEF63C85E7}"/>
              </a:ext>
            </a:extLst>
          </p:cNvPr>
          <p:cNvSpPr txBox="1"/>
          <p:nvPr/>
        </p:nvSpPr>
        <p:spPr>
          <a:xfrm>
            <a:off x="3344146" y="92763"/>
            <a:ext cx="39604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A. </a:t>
            </a:r>
            <a:r>
              <a:rPr lang="it-IT" dirty="0" err="1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Optimization</a:t>
            </a:r>
            <a:r>
              <a:rPr lang="it-IT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: brief </a:t>
            </a:r>
            <a:r>
              <a:rPr lang="it-IT" dirty="0" err="1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introduction</a:t>
            </a:r>
            <a:endParaRPr lang="it-IT" dirty="0">
              <a:solidFill>
                <a:schemeClr val="bg1"/>
              </a:solidFill>
              <a:latin typeface="Artifakt Element Thin" panose="020B0203050000020004" pitchFamily="34" charset="0"/>
              <a:ea typeface="Artifakt Element Thin" panose="020B02030500000200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D2BED11-25D3-9FB4-494E-2F1E2D87C1FA}"/>
              </a:ext>
            </a:extLst>
          </p:cNvPr>
          <p:cNvSpPr txBox="1"/>
          <p:nvPr/>
        </p:nvSpPr>
        <p:spPr>
          <a:xfrm>
            <a:off x="87630" y="109328"/>
            <a:ext cx="2942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3. Linear programming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C635499-8816-7E9E-060F-3819D81FFC74}"/>
              </a:ext>
            </a:extLst>
          </p:cNvPr>
          <p:cNvSpPr/>
          <p:nvPr/>
        </p:nvSpPr>
        <p:spPr>
          <a:xfrm>
            <a:off x="7462278" y="0"/>
            <a:ext cx="3067414" cy="548640"/>
          </a:xfrm>
          <a:prstGeom prst="rect">
            <a:avLst/>
          </a:prstGeom>
          <a:solidFill>
            <a:srgbClr val="2A421A">
              <a:alpha val="5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58CFF6A-1286-6D15-8FBD-360BFA2D06D2}"/>
              </a:ext>
            </a:extLst>
          </p:cNvPr>
          <p:cNvSpPr txBox="1"/>
          <p:nvPr/>
        </p:nvSpPr>
        <p:spPr>
          <a:xfrm>
            <a:off x="7580826" y="109328"/>
            <a:ext cx="2791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i. Idea</a:t>
            </a:r>
          </a:p>
        </p:txBody>
      </p:sp>
    </p:spTree>
    <p:extLst>
      <p:ext uri="{BB962C8B-B14F-4D97-AF65-F5344CB8AC3E}">
        <p14:creationId xmlns:p14="http://schemas.microsoft.com/office/powerpoint/2010/main" val="30766462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E96437D-857F-A05A-58BD-7D74EAD1B9BE}"/>
              </a:ext>
            </a:extLst>
          </p:cNvPr>
          <p:cNvSpPr/>
          <p:nvPr/>
        </p:nvSpPr>
        <p:spPr>
          <a:xfrm>
            <a:off x="0" y="0"/>
            <a:ext cx="12192000" cy="548640"/>
          </a:xfrm>
          <a:prstGeom prst="rect">
            <a:avLst/>
          </a:prstGeom>
          <a:gradFill flip="none" rotWithShape="1">
            <a:gsLst>
              <a:gs pos="35000">
                <a:srgbClr val="155726"/>
              </a:gs>
              <a:gs pos="68000">
                <a:srgbClr val="2A421A"/>
              </a:gs>
              <a:gs pos="14000">
                <a:srgbClr val="006C31"/>
              </a:gs>
            </a:gsLst>
            <a:lin ang="16200000" scaled="0"/>
            <a:tileRect/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242FB0-2444-686C-0683-E9B5B3B1F156}"/>
              </a:ext>
            </a:extLst>
          </p:cNvPr>
          <p:cNvSpPr txBox="1"/>
          <p:nvPr/>
        </p:nvSpPr>
        <p:spPr>
          <a:xfrm>
            <a:off x="11023973" y="6390220"/>
            <a:ext cx="10345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it-IT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algn="r"/>
            <a:endParaRPr lang="it-IT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algn="r"/>
            <a:endParaRPr lang="it-IT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EEE882-094B-43E4-8419-82B7292AC8BB}"/>
              </a:ext>
            </a:extLst>
          </p:cNvPr>
          <p:cNvSpPr txBox="1"/>
          <p:nvPr/>
        </p:nvSpPr>
        <p:spPr>
          <a:xfrm>
            <a:off x="10529691" y="109328"/>
            <a:ext cx="202311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 err="1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October</a:t>
            </a:r>
            <a:r>
              <a:rPr lang="it-IT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 24, 2023</a:t>
            </a:r>
          </a:p>
          <a:p>
            <a:endParaRPr lang="it-IT" sz="15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5601AD7-681B-7495-5FB4-7045CD395DB7}"/>
              </a:ext>
            </a:extLst>
          </p:cNvPr>
          <p:cNvSpPr/>
          <p:nvPr/>
        </p:nvSpPr>
        <p:spPr>
          <a:xfrm>
            <a:off x="0" y="0"/>
            <a:ext cx="3211034" cy="548640"/>
          </a:xfrm>
          <a:prstGeom prst="rect">
            <a:avLst/>
          </a:prstGeom>
          <a:solidFill>
            <a:srgbClr val="2A421A">
              <a:alpha val="5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465E97D-92DF-C04B-0DDF-53C606B72332}"/>
              </a:ext>
            </a:extLst>
          </p:cNvPr>
          <p:cNvSpPr/>
          <p:nvPr/>
        </p:nvSpPr>
        <p:spPr>
          <a:xfrm flipV="1">
            <a:off x="-1" y="6232257"/>
            <a:ext cx="12192000" cy="625742"/>
          </a:xfrm>
          <a:prstGeom prst="rect">
            <a:avLst/>
          </a:prstGeom>
          <a:gradFill flip="none" rotWithShape="1">
            <a:gsLst>
              <a:gs pos="35000">
                <a:srgbClr val="155726"/>
              </a:gs>
              <a:gs pos="68000">
                <a:srgbClr val="2A421A"/>
              </a:gs>
              <a:gs pos="14000">
                <a:srgbClr val="006C31"/>
              </a:gs>
            </a:gsLst>
            <a:lin ang="16200000" scaled="0"/>
            <a:tileRect/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Subtitle 4">
            <a:extLst>
              <a:ext uri="{FF2B5EF4-FFF2-40B4-BE49-F238E27FC236}">
                <a16:creationId xmlns:a16="http://schemas.microsoft.com/office/drawing/2014/main" id="{73E218AC-6CA4-90C9-1E45-0DC461F0B1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3" y="6390220"/>
            <a:ext cx="12192001" cy="625742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GB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Gridworld: value iteration VS linear programming</a:t>
            </a:r>
          </a:p>
          <a:p>
            <a:pPr>
              <a:spcBef>
                <a:spcPts val="0"/>
              </a:spcBef>
            </a:pP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18" name="Subtitle 4">
            <a:extLst>
              <a:ext uri="{FF2B5EF4-FFF2-40B4-BE49-F238E27FC236}">
                <a16:creationId xmlns:a16="http://schemas.microsoft.com/office/drawing/2014/main" id="{D2F1C021-28B2-C22A-DF72-E41280CE8865}"/>
              </a:ext>
            </a:extLst>
          </p:cNvPr>
          <p:cNvSpPr txBox="1">
            <a:spLocks/>
          </p:cNvSpPr>
          <p:nvPr/>
        </p:nvSpPr>
        <p:spPr>
          <a:xfrm>
            <a:off x="133481" y="6390220"/>
            <a:ext cx="4732020" cy="5148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fi-FI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S. Lippolis, G. Marsich</a:t>
            </a: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BF8A767-5205-2995-7744-D315487E428E}"/>
              </a:ext>
            </a:extLst>
          </p:cNvPr>
          <p:cNvSpPr/>
          <p:nvPr/>
        </p:nvSpPr>
        <p:spPr>
          <a:xfrm>
            <a:off x="3211034" y="0"/>
            <a:ext cx="4251243" cy="548640"/>
          </a:xfrm>
          <a:prstGeom prst="rect">
            <a:avLst/>
          </a:prstGeom>
          <a:solidFill>
            <a:srgbClr val="2A421A">
              <a:alpha val="5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B3C0396-1D45-D74A-A0C2-C2F102388FBF}"/>
              </a:ext>
            </a:extLst>
          </p:cNvPr>
          <p:cNvCxnSpPr>
            <a:cxnSpLocks/>
          </p:cNvCxnSpPr>
          <p:nvPr/>
        </p:nvCxnSpPr>
        <p:spPr>
          <a:xfrm flipV="1">
            <a:off x="2880852" y="2198811"/>
            <a:ext cx="0" cy="316598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6A464EA-015F-AA82-B741-31041C5D06DF}"/>
              </a:ext>
            </a:extLst>
          </p:cNvPr>
          <p:cNvCxnSpPr>
            <a:cxnSpLocks/>
          </p:cNvCxnSpPr>
          <p:nvPr/>
        </p:nvCxnSpPr>
        <p:spPr>
          <a:xfrm>
            <a:off x="2880852" y="5364798"/>
            <a:ext cx="6784258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C8168D61-A735-410F-BDAE-AF6770F4B825}"/>
              </a:ext>
            </a:extLst>
          </p:cNvPr>
          <p:cNvSpPr txBox="1"/>
          <p:nvPr/>
        </p:nvSpPr>
        <p:spPr>
          <a:xfrm>
            <a:off x="2104104" y="3172204"/>
            <a:ext cx="566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cost</a:t>
            </a:r>
          </a:p>
        </p:txBody>
      </p:sp>
      <p:sp>
        <p:nvSpPr>
          <p:cNvPr id="27" name="Star: 5 Points 26">
            <a:extLst>
              <a:ext uri="{FF2B5EF4-FFF2-40B4-BE49-F238E27FC236}">
                <a16:creationId xmlns:a16="http://schemas.microsoft.com/office/drawing/2014/main" id="{CD9394CF-D24F-023F-625C-3DDD6D50EA2A}"/>
              </a:ext>
            </a:extLst>
          </p:cNvPr>
          <p:cNvSpPr/>
          <p:nvPr/>
        </p:nvSpPr>
        <p:spPr>
          <a:xfrm>
            <a:off x="4758813" y="5229915"/>
            <a:ext cx="314632" cy="269765"/>
          </a:xfrm>
          <a:prstGeom prst="star5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8" name="Star: 5 Points 27">
            <a:extLst>
              <a:ext uri="{FF2B5EF4-FFF2-40B4-BE49-F238E27FC236}">
                <a16:creationId xmlns:a16="http://schemas.microsoft.com/office/drawing/2014/main" id="{67F0530F-BCF5-C927-86DE-1A4A120614AA}"/>
              </a:ext>
            </a:extLst>
          </p:cNvPr>
          <p:cNvSpPr/>
          <p:nvPr/>
        </p:nvSpPr>
        <p:spPr>
          <a:xfrm>
            <a:off x="5274262" y="5229914"/>
            <a:ext cx="314632" cy="269765"/>
          </a:xfrm>
          <a:prstGeom prst="star5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9" name="Star: 5 Points 28">
            <a:extLst>
              <a:ext uri="{FF2B5EF4-FFF2-40B4-BE49-F238E27FC236}">
                <a16:creationId xmlns:a16="http://schemas.microsoft.com/office/drawing/2014/main" id="{863C3F03-EC56-7AAE-1D3C-BEA157DA2AA4}"/>
              </a:ext>
            </a:extLst>
          </p:cNvPr>
          <p:cNvSpPr/>
          <p:nvPr/>
        </p:nvSpPr>
        <p:spPr>
          <a:xfrm>
            <a:off x="6603108" y="5229913"/>
            <a:ext cx="314632" cy="269765"/>
          </a:xfrm>
          <a:prstGeom prst="star5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7AAD5507-35B1-9336-56E9-F623C4E08BBC}"/>
              </a:ext>
            </a:extLst>
          </p:cNvPr>
          <p:cNvSpPr/>
          <p:nvPr/>
        </p:nvSpPr>
        <p:spPr>
          <a:xfrm>
            <a:off x="4847304" y="3219220"/>
            <a:ext cx="137650" cy="13765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F8BBB8B1-517A-D63C-1330-B32445240B3F}"/>
              </a:ext>
            </a:extLst>
          </p:cNvPr>
          <p:cNvSpPr/>
          <p:nvPr/>
        </p:nvSpPr>
        <p:spPr>
          <a:xfrm>
            <a:off x="5293928" y="3781804"/>
            <a:ext cx="137650" cy="1376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C59D41F5-8605-0899-7B93-0807B9042CFF}"/>
              </a:ext>
            </a:extLst>
          </p:cNvPr>
          <p:cNvSpPr/>
          <p:nvPr/>
        </p:nvSpPr>
        <p:spPr>
          <a:xfrm>
            <a:off x="6691599" y="3081570"/>
            <a:ext cx="137650" cy="13765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8885FB7-4A9E-7BF7-2FF2-0131D5C2F6AD}"/>
              </a:ext>
            </a:extLst>
          </p:cNvPr>
          <p:cNvSpPr txBox="1"/>
          <p:nvPr/>
        </p:nvSpPr>
        <p:spPr>
          <a:xfrm>
            <a:off x="5431578" y="5551611"/>
            <a:ext cx="890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options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48C460B-7A43-4C9E-E80F-C577910A0060}"/>
              </a:ext>
            </a:extLst>
          </p:cNvPr>
          <p:cNvSpPr txBox="1"/>
          <p:nvPr/>
        </p:nvSpPr>
        <p:spPr>
          <a:xfrm>
            <a:off x="3344146" y="92763"/>
            <a:ext cx="39604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A. </a:t>
            </a:r>
            <a:r>
              <a:rPr lang="it-IT" dirty="0" err="1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Optimization</a:t>
            </a:r>
            <a:r>
              <a:rPr lang="it-IT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: brief </a:t>
            </a:r>
            <a:r>
              <a:rPr lang="it-IT" dirty="0" err="1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introduction</a:t>
            </a:r>
            <a:endParaRPr lang="it-IT" dirty="0">
              <a:solidFill>
                <a:schemeClr val="bg1"/>
              </a:solidFill>
              <a:latin typeface="Artifakt Element Thin" panose="020B0203050000020004" pitchFamily="34" charset="0"/>
              <a:ea typeface="Artifakt Element Thin" panose="020B02030500000200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EDD2059-5B56-ACFB-76DE-CFA6862D6F55}"/>
              </a:ext>
            </a:extLst>
          </p:cNvPr>
          <p:cNvSpPr txBox="1"/>
          <p:nvPr/>
        </p:nvSpPr>
        <p:spPr>
          <a:xfrm>
            <a:off x="87630" y="109328"/>
            <a:ext cx="2942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3. Linear programming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66CA94E-C4EC-AB28-0598-464F236C8FB8}"/>
              </a:ext>
            </a:extLst>
          </p:cNvPr>
          <p:cNvSpPr/>
          <p:nvPr/>
        </p:nvSpPr>
        <p:spPr>
          <a:xfrm>
            <a:off x="7462278" y="0"/>
            <a:ext cx="3067414" cy="548640"/>
          </a:xfrm>
          <a:prstGeom prst="rect">
            <a:avLst/>
          </a:prstGeom>
          <a:solidFill>
            <a:srgbClr val="2A421A">
              <a:alpha val="5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2C078F-1153-737B-9196-C6CE87E4410D}"/>
              </a:ext>
            </a:extLst>
          </p:cNvPr>
          <p:cNvSpPr txBox="1"/>
          <p:nvPr/>
        </p:nvSpPr>
        <p:spPr>
          <a:xfrm>
            <a:off x="7580826" y="109328"/>
            <a:ext cx="2791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i. Idea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AEC54D-5D2D-B4B1-4B82-C548A83C22BB}"/>
              </a:ext>
            </a:extLst>
          </p:cNvPr>
          <p:cNvSpPr txBox="1"/>
          <p:nvPr/>
        </p:nvSpPr>
        <p:spPr>
          <a:xfrm>
            <a:off x="529141" y="959074"/>
            <a:ext cx="105944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0" dirty="0">
                <a:effectLst/>
                <a:latin typeface="+mj-lt"/>
              </a:rPr>
              <a:t>The goal is to find the option with the minimum cost (or the maximum).</a:t>
            </a:r>
          </a:p>
          <a:p>
            <a:endParaRPr lang="en-US" sz="2400" b="0" dirty="0">
              <a:effectLst/>
              <a:latin typeface="+mj-lt"/>
            </a:endParaRPr>
          </a:p>
          <a:p>
            <a:endParaRPr lang="en-GB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404294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E96437D-857F-A05A-58BD-7D74EAD1B9BE}"/>
              </a:ext>
            </a:extLst>
          </p:cNvPr>
          <p:cNvSpPr/>
          <p:nvPr/>
        </p:nvSpPr>
        <p:spPr>
          <a:xfrm>
            <a:off x="0" y="0"/>
            <a:ext cx="12192000" cy="548640"/>
          </a:xfrm>
          <a:prstGeom prst="rect">
            <a:avLst/>
          </a:prstGeom>
          <a:gradFill flip="none" rotWithShape="1">
            <a:gsLst>
              <a:gs pos="35000">
                <a:srgbClr val="155726"/>
              </a:gs>
              <a:gs pos="68000">
                <a:srgbClr val="2A421A"/>
              </a:gs>
              <a:gs pos="14000">
                <a:srgbClr val="006C31"/>
              </a:gs>
            </a:gsLst>
            <a:lin ang="16200000" scaled="0"/>
            <a:tileRect/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242FB0-2444-686C-0683-E9B5B3B1F156}"/>
              </a:ext>
            </a:extLst>
          </p:cNvPr>
          <p:cNvSpPr txBox="1"/>
          <p:nvPr/>
        </p:nvSpPr>
        <p:spPr>
          <a:xfrm>
            <a:off x="11023973" y="6390220"/>
            <a:ext cx="10345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it-IT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algn="r"/>
            <a:endParaRPr lang="it-IT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algn="r"/>
            <a:endParaRPr lang="it-IT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EEE882-094B-43E4-8419-82B7292AC8BB}"/>
              </a:ext>
            </a:extLst>
          </p:cNvPr>
          <p:cNvSpPr txBox="1"/>
          <p:nvPr/>
        </p:nvSpPr>
        <p:spPr>
          <a:xfrm>
            <a:off x="10529691" y="109328"/>
            <a:ext cx="202311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 err="1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October</a:t>
            </a:r>
            <a:r>
              <a:rPr lang="it-IT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 24, 2023</a:t>
            </a:r>
          </a:p>
          <a:p>
            <a:endParaRPr lang="it-IT" sz="15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5601AD7-681B-7495-5FB4-7045CD395DB7}"/>
              </a:ext>
            </a:extLst>
          </p:cNvPr>
          <p:cNvSpPr/>
          <p:nvPr/>
        </p:nvSpPr>
        <p:spPr>
          <a:xfrm>
            <a:off x="0" y="0"/>
            <a:ext cx="3211034" cy="548640"/>
          </a:xfrm>
          <a:prstGeom prst="rect">
            <a:avLst/>
          </a:prstGeom>
          <a:solidFill>
            <a:srgbClr val="2A421A">
              <a:alpha val="5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465E97D-92DF-C04B-0DDF-53C606B72332}"/>
              </a:ext>
            </a:extLst>
          </p:cNvPr>
          <p:cNvSpPr/>
          <p:nvPr/>
        </p:nvSpPr>
        <p:spPr>
          <a:xfrm flipV="1">
            <a:off x="-1" y="6232257"/>
            <a:ext cx="12192000" cy="625742"/>
          </a:xfrm>
          <a:prstGeom prst="rect">
            <a:avLst/>
          </a:prstGeom>
          <a:gradFill flip="none" rotWithShape="1">
            <a:gsLst>
              <a:gs pos="35000">
                <a:srgbClr val="155726"/>
              </a:gs>
              <a:gs pos="68000">
                <a:srgbClr val="2A421A"/>
              </a:gs>
              <a:gs pos="14000">
                <a:srgbClr val="006C31"/>
              </a:gs>
            </a:gsLst>
            <a:lin ang="16200000" scaled="0"/>
            <a:tileRect/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Subtitle 4">
            <a:extLst>
              <a:ext uri="{FF2B5EF4-FFF2-40B4-BE49-F238E27FC236}">
                <a16:creationId xmlns:a16="http://schemas.microsoft.com/office/drawing/2014/main" id="{73E218AC-6CA4-90C9-1E45-0DC461F0B1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3" y="6390220"/>
            <a:ext cx="12192001" cy="625742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GB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Gridworld: value iteration VS linear programming</a:t>
            </a:r>
          </a:p>
          <a:p>
            <a:pPr>
              <a:spcBef>
                <a:spcPts val="0"/>
              </a:spcBef>
            </a:pP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18" name="Subtitle 4">
            <a:extLst>
              <a:ext uri="{FF2B5EF4-FFF2-40B4-BE49-F238E27FC236}">
                <a16:creationId xmlns:a16="http://schemas.microsoft.com/office/drawing/2014/main" id="{D2F1C021-28B2-C22A-DF72-E41280CE8865}"/>
              </a:ext>
            </a:extLst>
          </p:cNvPr>
          <p:cNvSpPr txBox="1">
            <a:spLocks/>
          </p:cNvSpPr>
          <p:nvPr/>
        </p:nvSpPr>
        <p:spPr>
          <a:xfrm>
            <a:off x="133481" y="6390220"/>
            <a:ext cx="4732020" cy="5148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fi-FI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S. Lippolis, G. Marsich</a:t>
            </a: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BF8A767-5205-2995-7744-D315487E428E}"/>
              </a:ext>
            </a:extLst>
          </p:cNvPr>
          <p:cNvSpPr/>
          <p:nvPr/>
        </p:nvSpPr>
        <p:spPr>
          <a:xfrm>
            <a:off x="3211034" y="0"/>
            <a:ext cx="4251243" cy="548640"/>
          </a:xfrm>
          <a:prstGeom prst="rect">
            <a:avLst/>
          </a:prstGeom>
          <a:solidFill>
            <a:srgbClr val="2A421A">
              <a:alpha val="5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D2FA97A6-D374-EAEF-BC4E-CD2A49849FF0}"/>
              </a:ext>
            </a:extLst>
          </p:cNvPr>
          <p:cNvCxnSpPr>
            <a:cxnSpLocks/>
          </p:cNvCxnSpPr>
          <p:nvPr/>
        </p:nvCxnSpPr>
        <p:spPr>
          <a:xfrm flipV="1">
            <a:off x="2918174" y="2086275"/>
            <a:ext cx="0" cy="316598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E1AA1CC8-CE35-F084-9A1D-72601C2D6484}"/>
              </a:ext>
            </a:extLst>
          </p:cNvPr>
          <p:cNvCxnSpPr>
            <a:cxnSpLocks/>
          </p:cNvCxnSpPr>
          <p:nvPr/>
        </p:nvCxnSpPr>
        <p:spPr>
          <a:xfrm>
            <a:off x="2918174" y="5252262"/>
            <a:ext cx="6784258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296C8AAF-6DA9-C515-2025-EECA6AEDE9BD}"/>
              </a:ext>
            </a:extLst>
          </p:cNvPr>
          <p:cNvSpPr txBox="1"/>
          <p:nvPr/>
        </p:nvSpPr>
        <p:spPr>
          <a:xfrm>
            <a:off x="2141426" y="3059668"/>
            <a:ext cx="566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cost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CDEEDC-233A-5E3C-D388-2FD56E2248B1}"/>
              </a:ext>
            </a:extLst>
          </p:cNvPr>
          <p:cNvSpPr txBox="1"/>
          <p:nvPr/>
        </p:nvSpPr>
        <p:spPr>
          <a:xfrm>
            <a:off x="5468900" y="5439075"/>
            <a:ext cx="890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options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8E5A87C-29B9-F659-6232-FA50064CC656}"/>
              </a:ext>
            </a:extLst>
          </p:cNvPr>
          <p:cNvCxnSpPr>
            <a:cxnSpLocks/>
          </p:cNvCxnSpPr>
          <p:nvPr/>
        </p:nvCxnSpPr>
        <p:spPr>
          <a:xfrm>
            <a:off x="3842406" y="5252262"/>
            <a:ext cx="3008671" cy="0"/>
          </a:xfrm>
          <a:prstGeom prst="line">
            <a:avLst/>
          </a:prstGeom>
          <a:ln w="571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909F2D48-75CE-AC33-7D53-31D657C647F7}"/>
              </a:ext>
            </a:extLst>
          </p:cNvPr>
          <p:cNvSpPr/>
          <p:nvPr/>
        </p:nvSpPr>
        <p:spPr>
          <a:xfrm>
            <a:off x="4068547" y="2735798"/>
            <a:ext cx="2556387" cy="1386403"/>
          </a:xfrm>
          <a:custGeom>
            <a:avLst/>
            <a:gdLst>
              <a:gd name="connsiteX0" fmla="*/ 0 w 2556387"/>
              <a:gd name="connsiteY0" fmla="*/ 19665 h 1386403"/>
              <a:gd name="connsiteX1" fmla="*/ 953729 w 2556387"/>
              <a:gd name="connsiteY1" fmla="*/ 1386349 h 1386403"/>
              <a:gd name="connsiteX2" fmla="*/ 2487561 w 2556387"/>
              <a:gd name="connsiteY2" fmla="*/ 78658 h 1386403"/>
              <a:gd name="connsiteX3" fmla="*/ 2487561 w 2556387"/>
              <a:gd name="connsiteY3" fmla="*/ 78658 h 1386403"/>
              <a:gd name="connsiteX4" fmla="*/ 2556387 w 2556387"/>
              <a:gd name="connsiteY4" fmla="*/ 0 h 13864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56387" h="1386403">
                <a:moveTo>
                  <a:pt x="0" y="19665"/>
                </a:moveTo>
                <a:cubicBezTo>
                  <a:pt x="269568" y="698091"/>
                  <a:pt x="539136" y="1376517"/>
                  <a:pt x="953729" y="1386349"/>
                </a:cubicBezTo>
                <a:cubicBezTo>
                  <a:pt x="1368322" y="1396181"/>
                  <a:pt x="2487561" y="78658"/>
                  <a:pt x="2487561" y="78658"/>
                </a:cubicBezTo>
                <a:lnTo>
                  <a:pt x="2487561" y="78658"/>
                </a:lnTo>
                <a:lnTo>
                  <a:pt x="2556387" y="0"/>
                </a:lnTo>
              </a:path>
            </a:pathLst>
          </a:custGeom>
          <a:noFill/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ABC5086-AE76-9AB2-B406-2B8F5AD13662}"/>
              </a:ext>
            </a:extLst>
          </p:cNvPr>
          <p:cNvSpPr txBox="1"/>
          <p:nvPr/>
        </p:nvSpPr>
        <p:spPr>
          <a:xfrm>
            <a:off x="3344146" y="92763"/>
            <a:ext cx="39604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A. </a:t>
            </a:r>
            <a:r>
              <a:rPr lang="it-IT" dirty="0" err="1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Optimization</a:t>
            </a:r>
            <a:r>
              <a:rPr lang="it-IT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: brief </a:t>
            </a:r>
            <a:r>
              <a:rPr lang="it-IT" dirty="0" err="1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introduction</a:t>
            </a:r>
            <a:endParaRPr lang="it-IT" dirty="0">
              <a:solidFill>
                <a:schemeClr val="bg1"/>
              </a:solidFill>
              <a:latin typeface="Artifakt Element Thin" panose="020B0203050000020004" pitchFamily="34" charset="0"/>
              <a:ea typeface="Artifakt Element Thin" panose="020B02030500000200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7B48108-F694-3CEC-0E96-26070781F268}"/>
              </a:ext>
            </a:extLst>
          </p:cNvPr>
          <p:cNvSpPr txBox="1"/>
          <p:nvPr/>
        </p:nvSpPr>
        <p:spPr>
          <a:xfrm>
            <a:off x="87630" y="109328"/>
            <a:ext cx="2942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3. Linear programming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5DF9B8E-F2EA-4CC7-5B52-C40D55805B5E}"/>
              </a:ext>
            </a:extLst>
          </p:cNvPr>
          <p:cNvSpPr/>
          <p:nvPr/>
        </p:nvSpPr>
        <p:spPr>
          <a:xfrm>
            <a:off x="7462278" y="0"/>
            <a:ext cx="3067414" cy="548640"/>
          </a:xfrm>
          <a:prstGeom prst="rect">
            <a:avLst/>
          </a:prstGeom>
          <a:solidFill>
            <a:srgbClr val="2A421A">
              <a:alpha val="5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ECA5980-3503-F88C-343A-BF5008C89C82}"/>
              </a:ext>
            </a:extLst>
          </p:cNvPr>
          <p:cNvSpPr txBox="1"/>
          <p:nvPr/>
        </p:nvSpPr>
        <p:spPr>
          <a:xfrm>
            <a:off x="7580826" y="109328"/>
            <a:ext cx="2791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i. Idea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7622AE7-8511-0200-5D28-99E841595D29}"/>
              </a:ext>
            </a:extLst>
          </p:cNvPr>
          <p:cNvSpPr txBox="1"/>
          <p:nvPr/>
        </p:nvSpPr>
        <p:spPr>
          <a:xfrm>
            <a:off x="529141" y="959074"/>
            <a:ext cx="1059443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0" dirty="0">
                <a:effectLst/>
                <a:latin typeface="+mj-lt"/>
              </a:rPr>
              <a:t>The number of options could be discrete or infinite. </a:t>
            </a:r>
          </a:p>
          <a:p>
            <a:r>
              <a:rPr lang="en-GB" sz="2400" b="0" dirty="0">
                <a:effectLst/>
                <a:latin typeface="+mj-lt"/>
              </a:rPr>
              <a:t>An instance of the infinite options is the case of a real function.</a:t>
            </a:r>
          </a:p>
          <a:p>
            <a:endParaRPr lang="en-US" sz="2400" b="0" dirty="0">
              <a:effectLst/>
              <a:latin typeface="+mj-lt"/>
            </a:endParaRPr>
          </a:p>
          <a:p>
            <a:endParaRPr lang="en-GB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607286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E96437D-857F-A05A-58BD-7D74EAD1B9BE}"/>
              </a:ext>
            </a:extLst>
          </p:cNvPr>
          <p:cNvSpPr/>
          <p:nvPr/>
        </p:nvSpPr>
        <p:spPr>
          <a:xfrm>
            <a:off x="0" y="0"/>
            <a:ext cx="12192000" cy="548640"/>
          </a:xfrm>
          <a:prstGeom prst="rect">
            <a:avLst/>
          </a:prstGeom>
          <a:gradFill flip="none" rotWithShape="1">
            <a:gsLst>
              <a:gs pos="35000">
                <a:srgbClr val="155726"/>
              </a:gs>
              <a:gs pos="68000">
                <a:srgbClr val="2A421A"/>
              </a:gs>
              <a:gs pos="14000">
                <a:srgbClr val="006C31"/>
              </a:gs>
            </a:gsLst>
            <a:lin ang="16200000" scaled="0"/>
            <a:tileRect/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242FB0-2444-686C-0683-E9B5B3B1F156}"/>
              </a:ext>
            </a:extLst>
          </p:cNvPr>
          <p:cNvSpPr txBox="1"/>
          <p:nvPr/>
        </p:nvSpPr>
        <p:spPr>
          <a:xfrm>
            <a:off x="11023973" y="6390220"/>
            <a:ext cx="10345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it-IT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algn="r"/>
            <a:endParaRPr lang="it-IT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algn="r"/>
            <a:endParaRPr lang="it-IT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EEE882-094B-43E4-8419-82B7292AC8BB}"/>
              </a:ext>
            </a:extLst>
          </p:cNvPr>
          <p:cNvSpPr txBox="1"/>
          <p:nvPr/>
        </p:nvSpPr>
        <p:spPr>
          <a:xfrm>
            <a:off x="10529691" y="109328"/>
            <a:ext cx="202311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 err="1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October</a:t>
            </a:r>
            <a:r>
              <a:rPr lang="it-IT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 24, 2023</a:t>
            </a:r>
          </a:p>
          <a:p>
            <a:endParaRPr lang="it-IT" sz="15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5601AD7-681B-7495-5FB4-7045CD395DB7}"/>
              </a:ext>
            </a:extLst>
          </p:cNvPr>
          <p:cNvSpPr/>
          <p:nvPr/>
        </p:nvSpPr>
        <p:spPr>
          <a:xfrm>
            <a:off x="0" y="0"/>
            <a:ext cx="3211034" cy="548640"/>
          </a:xfrm>
          <a:prstGeom prst="rect">
            <a:avLst/>
          </a:prstGeom>
          <a:solidFill>
            <a:srgbClr val="2A421A">
              <a:alpha val="5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465E97D-92DF-C04B-0DDF-53C606B72332}"/>
              </a:ext>
            </a:extLst>
          </p:cNvPr>
          <p:cNvSpPr/>
          <p:nvPr/>
        </p:nvSpPr>
        <p:spPr>
          <a:xfrm flipV="1">
            <a:off x="-1" y="6232257"/>
            <a:ext cx="12192000" cy="625742"/>
          </a:xfrm>
          <a:prstGeom prst="rect">
            <a:avLst/>
          </a:prstGeom>
          <a:gradFill flip="none" rotWithShape="1">
            <a:gsLst>
              <a:gs pos="35000">
                <a:srgbClr val="155726"/>
              </a:gs>
              <a:gs pos="68000">
                <a:srgbClr val="2A421A"/>
              </a:gs>
              <a:gs pos="14000">
                <a:srgbClr val="006C31"/>
              </a:gs>
            </a:gsLst>
            <a:lin ang="16200000" scaled="0"/>
            <a:tileRect/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Subtitle 4 1">
            <a:extLst>
              <a:ext uri="{FF2B5EF4-FFF2-40B4-BE49-F238E27FC236}">
                <a16:creationId xmlns:a16="http://schemas.microsoft.com/office/drawing/2014/main" id="{73E218AC-6CA4-90C9-1E45-0DC461F0B1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3" y="6390220"/>
            <a:ext cx="12192001" cy="625742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GB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Gridworld: value iteration VS linear programming</a:t>
            </a:r>
          </a:p>
          <a:p>
            <a:pPr>
              <a:spcBef>
                <a:spcPts val="0"/>
              </a:spcBef>
            </a:pP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18" name="Subtitle 4 2">
            <a:extLst>
              <a:ext uri="{FF2B5EF4-FFF2-40B4-BE49-F238E27FC236}">
                <a16:creationId xmlns:a16="http://schemas.microsoft.com/office/drawing/2014/main" id="{D2F1C021-28B2-C22A-DF72-E41280CE8865}"/>
              </a:ext>
            </a:extLst>
          </p:cNvPr>
          <p:cNvSpPr txBox="1">
            <a:spLocks/>
          </p:cNvSpPr>
          <p:nvPr/>
        </p:nvSpPr>
        <p:spPr>
          <a:xfrm>
            <a:off x="133481" y="6390220"/>
            <a:ext cx="4732020" cy="5148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fi-FI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S. Lippolis, G. Marsich</a:t>
            </a: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BF8A767-5205-2995-7744-D315487E428E}"/>
              </a:ext>
            </a:extLst>
          </p:cNvPr>
          <p:cNvSpPr/>
          <p:nvPr/>
        </p:nvSpPr>
        <p:spPr>
          <a:xfrm>
            <a:off x="3211034" y="0"/>
            <a:ext cx="4251243" cy="548640"/>
          </a:xfrm>
          <a:prstGeom prst="rect">
            <a:avLst/>
          </a:prstGeom>
          <a:solidFill>
            <a:srgbClr val="2A421A">
              <a:alpha val="5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AE98ABE-839B-9718-05FF-E720F5DB8985}"/>
              </a:ext>
            </a:extLst>
          </p:cNvPr>
          <p:cNvCxnSpPr/>
          <p:nvPr/>
        </p:nvCxnSpPr>
        <p:spPr>
          <a:xfrm>
            <a:off x="774441" y="4088688"/>
            <a:ext cx="0" cy="74550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18C60681-3943-AD97-48B3-C729666EC873}"/>
              </a:ext>
            </a:extLst>
          </p:cNvPr>
          <p:cNvSpPr txBox="1"/>
          <p:nvPr/>
        </p:nvSpPr>
        <p:spPr>
          <a:xfrm>
            <a:off x="5161019" y="1008977"/>
            <a:ext cx="26560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Decision variable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51B7783-9361-8FC0-1001-7BDD25901F8C}"/>
              </a:ext>
            </a:extLst>
          </p:cNvPr>
          <p:cNvSpPr txBox="1"/>
          <p:nvPr/>
        </p:nvSpPr>
        <p:spPr>
          <a:xfrm>
            <a:off x="1851342" y="956098"/>
            <a:ext cx="21234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Cost function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F63516A-B897-18AB-0912-2EE3F489BB53}"/>
              </a:ext>
            </a:extLst>
          </p:cNvPr>
          <p:cNvSpPr txBox="1"/>
          <p:nvPr/>
        </p:nvSpPr>
        <p:spPr>
          <a:xfrm>
            <a:off x="87630" y="3486487"/>
            <a:ext cx="18290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Constraints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028811C-C401-6A55-E692-59DCDBA4BA03}"/>
              </a:ext>
            </a:extLst>
          </p:cNvPr>
          <p:cNvSpPr txBox="1"/>
          <p:nvPr/>
        </p:nvSpPr>
        <p:spPr>
          <a:xfrm>
            <a:off x="0" y="4962100"/>
            <a:ext cx="55911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The constraints shrink the searching space 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0B107F-A8B5-85AE-E4BC-201F548FE22B}"/>
              </a:ext>
            </a:extLst>
          </p:cNvPr>
          <p:cNvSpPr txBox="1"/>
          <p:nvPr/>
        </p:nvSpPr>
        <p:spPr>
          <a:xfrm>
            <a:off x="3211034" y="3486487"/>
            <a:ext cx="57523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rgbClr val="FF0000"/>
                </a:solidFill>
              </a:rPr>
              <a:t>Optimization problem formalisation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5AB56DE-D406-5164-C4E5-FBF8F53E7E0A}"/>
              </a:ext>
            </a:extLst>
          </p:cNvPr>
          <p:cNvCxnSpPr>
            <a:cxnSpLocks/>
          </p:cNvCxnSpPr>
          <p:nvPr/>
        </p:nvCxnSpPr>
        <p:spPr>
          <a:xfrm flipV="1">
            <a:off x="5161019" y="1446245"/>
            <a:ext cx="250736" cy="174265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2B75E9B-3B03-0317-D0C2-B42D52827B3A}"/>
              </a:ext>
            </a:extLst>
          </p:cNvPr>
          <p:cNvCxnSpPr>
            <a:cxnSpLocks/>
          </p:cNvCxnSpPr>
          <p:nvPr/>
        </p:nvCxnSpPr>
        <p:spPr>
          <a:xfrm flipH="1" flipV="1">
            <a:off x="3211034" y="1436701"/>
            <a:ext cx="997072" cy="199690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FFECC5C-7AF2-434C-CB4A-D7895086CE38}"/>
              </a:ext>
            </a:extLst>
          </p:cNvPr>
          <p:cNvCxnSpPr>
            <a:cxnSpLocks/>
          </p:cNvCxnSpPr>
          <p:nvPr/>
        </p:nvCxnSpPr>
        <p:spPr>
          <a:xfrm flipH="1">
            <a:off x="1916657" y="3748097"/>
            <a:ext cx="693431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Left Brace 13">
            <a:extLst>
              <a:ext uri="{FF2B5EF4-FFF2-40B4-BE49-F238E27FC236}">
                <a16:creationId xmlns:a16="http://schemas.microsoft.com/office/drawing/2014/main" id="{0938ABE1-589A-9CC9-F3D1-CC3EE1750F90}"/>
              </a:ext>
            </a:extLst>
          </p:cNvPr>
          <p:cNvSpPr/>
          <p:nvPr/>
        </p:nvSpPr>
        <p:spPr>
          <a:xfrm>
            <a:off x="2743200" y="3228392"/>
            <a:ext cx="467834" cy="1073960"/>
          </a:xfrm>
          <a:prstGeom prst="leftBrac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C043DC-EF2E-81BA-1917-09DCFD79E5BC}"/>
              </a:ext>
            </a:extLst>
          </p:cNvPr>
          <p:cNvSpPr txBox="1"/>
          <p:nvPr/>
        </p:nvSpPr>
        <p:spPr>
          <a:xfrm>
            <a:off x="3344146" y="92763"/>
            <a:ext cx="39604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A. </a:t>
            </a:r>
            <a:r>
              <a:rPr lang="it-IT" dirty="0" err="1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Optimization</a:t>
            </a:r>
            <a:r>
              <a:rPr lang="it-IT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: brief </a:t>
            </a:r>
            <a:r>
              <a:rPr lang="it-IT" dirty="0" err="1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introduction</a:t>
            </a:r>
            <a:endParaRPr lang="it-IT" dirty="0">
              <a:solidFill>
                <a:schemeClr val="bg1"/>
              </a:solidFill>
              <a:latin typeface="Artifakt Element Thin" panose="020B0203050000020004" pitchFamily="34" charset="0"/>
              <a:ea typeface="Artifakt Element Thin" panose="020B02030500000200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9F87E56-B95C-C2D5-B470-C8B3462D1E5A}"/>
              </a:ext>
            </a:extLst>
          </p:cNvPr>
          <p:cNvSpPr txBox="1"/>
          <p:nvPr/>
        </p:nvSpPr>
        <p:spPr>
          <a:xfrm>
            <a:off x="87630" y="109328"/>
            <a:ext cx="2942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3. Linear programming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FF59074-4AAD-13C7-8290-603B9F35F9D5}"/>
              </a:ext>
            </a:extLst>
          </p:cNvPr>
          <p:cNvSpPr/>
          <p:nvPr/>
        </p:nvSpPr>
        <p:spPr>
          <a:xfrm>
            <a:off x="7462278" y="0"/>
            <a:ext cx="3067414" cy="548640"/>
          </a:xfrm>
          <a:prstGeom prst="rect">
            <a:avLst/>
          </a:prstGeom>
          <a:solidFill>
            <a:srgbClr val="2A421A">
              <a:alpha val="5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B1D1B31-8C44-766F-D6CB-A3B4A7A47F27}"/>
              </a:ext>
            </a:extLst>
          </p:cNvPr>
          <p:cNvSpPr txBox="1"/>
          <p:nvPr/>
        </p:nvSpPr>
        <p:spPr>
          <a:xfrm>
            <a:off x="7580826" y="109328"/>
            <a:ext cx="2791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i. Idea</a:t>
            </a:r>
          </a:p>
        </p:txBody>
      </p:sp>
    </p:spTree>
    <p:extLst>
      <p:ext uri="{BB962C8B-B14F-4D97-AF65-F5344CB8AC3E}">
        <p14:creationId xmlns:p14="http://schemas.microsoft.com/office/powerpoint/2010/main" val="31979056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E96437D-857F-A05A-58BD-7D74EAD1B9BE}"/>
              </a:ext>
            </a:extLst>
          </p:cNvPr>
          <p:cNvSpPr/>
          <p:nvPr/>
        </p:nvSpPr>
        <p:spPr>
          <a:xfrm>
            <a:off x="0" y="0"/>
            <a:ext cx="12192000" cy="548640"/>
          </a:xfrm>
          <a:prstGeom prst="rect">
            <a:avLst/>
          </a:prstGeom>
          <a:gradFill flip="none" rotWithShape="1">
            <a:gsLst>
              <a:gs pos="35000">
                <a:srgbClr val="155726"/>
              </a:gs>
              <a:gs pos="68000">
                <a:srgbClr val="2A421A"/>
              </a:gs>
              <a:gs pos="14000">
                <a:srgbClr val="006C31"/>
              </a:gs>
            </a:gsLst>
            <a:lin ang="16200000" scaled="0"/>
            <a:tileRect/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242FB0-2444-686C-0683-E9B5B3B1F156}"/>
              </a:ext>
            </a:extLst>
          </p:cNvPr>
          <p:cNvSpPr txBox="1"/>
          <p:nvPr/>
        </p:nvSpPr>
        <p:spPr>
          <a:xfrm>
            <a:off x="11023973" y="6390220"/>
            <a:ext cx="10345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it-IT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algn="r"/>
            <a:endParaRPr lang="it-IT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algn="r"/>
            <a:endParaRPr lang="it-IT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EEE882-094B-43E4-8419-82B7292AC8BB}"/>
              </a:ext>
            </a:extLst>
          </p:cNvPr>
          <p:cNvSpPr txBox="1"/>
          <p:nvPr/>
        </p:nvSpPr>
        <p:spPr>
          <a:xfrm>
            <a:off x="10529691" y="109328"/>
            <a:ext cx="202311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 err="1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October</a:t>
            </a:r>
            <a:r>
              <a:rPr lang="it-IT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 24, 2023</a:t>
            </a:r>
          </a:p>
          <a:p>
            <a:endParaRPr lang="it-IT" sz="15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5601AD7-681B-7495-5FB4-7045CD395DB7}"/>
              </a:ext>
            </a:extLst>
          </p:cNvPr>
          <p:cNvSpPr/>
          <p:nvPr/>
        </p:nvSpPr>
        <p:spPr>
          <a:xfrm>
            <a:off x="0" y="0"/>
            <a:ext cx="3211034" cy="548640"/>
          </a:xfrm>
          <a:prstGeom prst="rect">
            <a:avLst/>
          </a:prstGeom>
          <a:solidFill>
            <a:srgbClr val="2A421A">
              <a:alpha val="5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465E97D-92DF-C04B-0DDF-53C606B72332}"/>
              </a:ext>
            </a:extLst>
          </p:cNvPr>
          <p:cNvSpPr/>
          <p:nvPr/>
        </p:nvSpPr>
        <p:spPr>
          <a:xfrm flipV="1">
            <a:off x="-1" y="6232257"/>
            <a:ext cx="12192000" cy="625742"/>
          </a:xfrm>
          <a:prstGeom prst="rect">
            <a:avLst/>
          </a:prstGeom>
          <a:gradFill flip="none" rotWithShape="1">
            <a:gsLst>
              <a:gs pos="35000">
                <a:srgbClr val="155726"/>
              </a:gs>
              <a:gs pos="68000">
                <a:srgbClr val="2A421A"/>
              </a:gs>
              <a:gs pos="14000">
                <a:srgbClr val="006C31"/>
              </a:gs>
            </a:gsLst>
            <a:lin ang="16200000" scaled="0"/>
            <a:tileRect/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Subtitle 4 1">
            <a:extLst>
              <a:ext uri="{FF2B5EF4-FFF2-40B4-BE49-F238E27FC236}">
                <a16:creationId xmlns:a16="http://schemas.microsoft.com/office/drawing/2014/main" id="{73E218AC-6CA4-90C9-1E45-0DC461F0B1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3" y="6390220"/>
            <a:ext cx="12192001" cy="625742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GB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Gridworld: value iteration VS linear programming</a:t>
            </a:r>
          </a:p>
          <a:p>
            <a:pPr>
              <a:spcBef>
                <a:spcPts val="0"/>
              </a:spcBef>
            </a:pP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18" name="Subtitle 4 2">
            <a:extLst>
              <a:ext uri="{FF2B5EF4-FFF2-40B4-BE49-F238E27FC236}">
                <a16:creationId xmlns:a16="http://schemas.microsoft.com/office/drawing/2014/main" id="{D2F1C021-28B2-C22A-DF72-E41280CE8865}"/>
              </a:ext>
            </a:extLst>
          </p:cNvPr>
          <p:cNvSpPr txBox="1">
            <a:spLocks/>
          </p:cNvSpPr>
          <p:nvPr/>
        </p:nvSpPr>
        <p:spPr>
          <a:xfrm>
            <a:off x="133481" y="6390220"/>
            <a:ext cx="4732020" cy="5148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fi-FI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S. Lippolis, G. Marsich</a:t>
            </a: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BF8A767-5205-2995-7744-D315487E428E}"/>
              </a:ext>
            </a:extLst>
          </p:cNvPr>
          <p:cNvSpPr/>
          <p:nvPr/>
        </p:nvSpPr>
        <p:spPr>
          <a:xfrm>
            <a:off x="3211034" y="0"/>
            <a:ext cx="4251243" cy="548640"/>
          </a:xfrm>
          <a:prstGeom prst="rect">
            <a:avLst/>
          </a:prstGeom>
          <a:solidFill>
            <a:srgbClr val="2A421A">
              <a:alpha val="5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0" name="Picture 9" descr="\documentclass{article}&#10;&#10;\usepackage{amsmath}&#10;\usepackage{xcolor}&#10;\pagestyle{empty}&#10;\usepackage{amsfonts} % it allows \mathbb&#10;\usepackage{amssymb}&#10;&#10;\definecolor{myDarkGreen}{rgb}{0.0, 0.5, 0.0}&#10;\definecolor{myDarkBlue}{rgb}{0.0, 0.0, 0.8}&#10;&#10;\begin{document}&#10;&#10;\begin{align*}&#10;&amp; \underset{x \in \mathbb{R}^n}{\min} f(x) \\&#10;&amp; h_i (x) = 0,  \text{ for } i = i_1,...,i_m \\&#10;&amp; g_j (x) \leq 0,  \text{ for } j = j_1,...,j_r&#10;\end{align*}&#10;&#10;\end{document}" title="IguanaTex Bitmap Display">
            <a:extLst>
              <a:ext uri="{FF2B5EF4-FFF2-40B4-BE49-F238E27FC236}">
                <a16:creationId xmlns:a16="http://schemas.microsoft.com/office/drawing/2014/main" id="{5880B33B-6F22-4721-F946-79F1F9FD1DE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4146" y="2327567"/>
            <a:ext cx="4988067" cy="1974785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B425332-A5C6-8B86-2C03-9C4AB907CBE0}"/>
              </a:ext>
            </a:extLst>
          </p:cNvPr>
          <p:cNvCxnSpPr/>
          <p:nvPr/>
        </p:nvCxnSpPr>
        <p:spPr>
          <a:xfrm flipV="1">
            <a:off x="4749282" y="1446245"/>
            <a:ext cx="662473" cy="88132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09FF69D-66AC-EE36-68D5-0471AECD421A}"/>
              </a:ext>
            </a:extLst>
          </p:cNvPr>
          <p:cNvCxnSpPr/>
          <p:nvPr/>
        </p:nvCxnSpPr>
        <p:spPr>
          <a:xfrm flipH="1" flipV="1">
            <a:off x="3211034" y="1474237"/>
            <a:ext cx="1090378" cy="85333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91D3548-48CF-BD24-0DD5-500599618620}"/>
              </a:ext>
            </a:extLst>
          </p:cNvPr>
          <p:cNvCxnSpPr>
            <a:cxnSpLocks/>
            <a:endCxn id="29" idx="3"/>
          </p:cNvCxnSpPr>
          <p:nvPr/>
        </p:nvCxnSpPr>
        <p:spPr>
          <a:xfrm flipH="1">
            <a:off x="1916657" y="3748097"/>
            <a:ext cx="693431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Left Brace 21">
            <a:extLst>
              <a:ext uri="{FF2B5EF4-FFF2-40B4-BE49-F238E27FC236}">
                <a16:creationId xmlns:a16="http://schemas.microsoft.com/office/drawing/2014/main" id="{8F65EB3B-AD7C-0BB4-9B31-5FD677A960CC}"/>
              </a:ext>
            </a:extLst>
          </p:cNvPr>
          <p:cNvSpPr/>
          <p:nvPr/>
        </p:nvSpPr>
        <p:spPr>
          <a:xfrm>
            <a:off x="2743200" y="3228392"/>
            <a:ext cx="467834" cy="1073960"/>
          </a:xfrm>
          <a:prstGeom prst="leftBrac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AE98ABE-839B-9718-05FF-E720F5DB8985}"/>
              </a:ext>
            </a:extLst>
          </p:cNvPr>
          <p:cNvCxnSpPr/>
          <p:nvPr/>
        </p:nvCxnSpPr>
        <p:spPr>
          <a:xfrm>
            <a:off x="774441" y="4088688"/>
            <a:ext cx="0" cy="74550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18C60681-3943-AD97-48B3-C729666EC873}"/>
              </a:ext>
            </a:extLst>
          </p:cNvPr>
          <p:cNvSpPr txBox="1"/>
          <p:nvPr/>
        </p:nvSpPr>
        <p:spPr>
          <a:xfrm>
            <a:off x="5161019" y="1008977"/>
            <a:ext cx="26560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Decision variable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51B7783-9361-8FC0-1001-7BDD25901F8C}"/>
              </a:ext>
            </a:extLst>
          </p:cNvPr>
          <p:cNvSpPr txBox="1"/>
          <p:nvPr/>
        </p:nvSpPr>
        <p:spPr>
          <a:xfrm>
            <a:off x="1851342" y="956098"/>
            <a:ext cx="21234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Cost function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F63516A-B897-18AB-0912-2EE3F489BB53}"/>
              </a:ext>
            </a:extLst>
          </p:cNvPr>
          <p:cNvSpPr txBox="1"/>
          <p:nvPr/>
        </p:nvSpPr>
        <p:spPr>
          <a:xfrm>
            <a:off x="87630" y="3486487"/>
            <a:ext cx="18290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Constraints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028811C-C401-6A55-E692-59DCDBA4BA03}"/>
              </a:ext>
            </a:extLst>
          </p:cNvPr>
          <p:cNvSpPr txBox="1"/>
          <p:nvPr/>
        </p:nvSpPr>
        <p:spPr>
          <a:xfrm>
            <a:off x="0" y="4962100"/>
            <a:ext cx="55911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The constraints shrink the searching space 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CFB247-E72A-93B5-97BE-67523F9A13B2}"/>
              </a:ext>
            </a:extLst>
          </p:cNvPr>
          <p:cNvSpPr txBox="1"/>
          <p:nvPr/>
        </p:nvSpPr>
        <p:spPr>
          <a:xfrm>
            <a:off x="3344146" y="92763"/>
            <a:ext cx="39604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A. </a:t>
            </a:r>
            <a:r>
              <a:rPr lang="it-IT" dirty="0" err="1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Optimization</a:t>
            </a:r>
            <a:r>
              <a:rPr lang="it-IT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: brief </a:t>
            </a:r>
            <a:r>
              <a:rPr lang="it-IT" dirty="0" err="1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introduction</a:t>
            </a:r>
            <a:endParaRPr lang="it-IT" dirty="0">
              <a:solidFill>
                <a:schemeClr val="bg1"/>
              </a:solidFill>
              <a:latin typeface="Artifakt Element Thin" panose="020B0203050000020004" pitchFamily="34" charset="0"/>
              <a:ea typeface="Artifakt Element Thin" panose="020B02030500000200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276C0F-74DE-82FF-2D4F-372E095D2AE3}"/>
              </a:ext>
            </a:extLst>
          </p:cNvPr>
          <p:cNvSpPr txBox="1"/>
          <p:nvPr/>
        </p:nvSpPr>
        <p:spPr>
          <a:xfrm>
            <a:off x="87630" y="109328"/>
            <a:ext cx="2942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3. Linear programming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E2D1DF5-41F8-78AE-90D3-0B34454B7ADC}"/>
              </a:ext>
            </a:extLst>
          </p:cNvPr>
          <p:cNvSpPr/>
          <p:nvPr/>
        </p:nvSpPr>
        <p:spPr>
          <a:xfrm>
            <a:off x="7462278" y="0"/>
            <a:ext cx="3067414" cy="548640"/>
          </a:xfrm>
          <a:prstGeom prst="rect">
            <a:avLst/>
          </a:prstGeom>
          <a:solidFill>
            <a:srgbClr val="2A421A">
              <a:alpha val="5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E374FA-CC54-B28E-2170-FED5383A49BA}"/>
              </a:ext>
            </a:extLst>
          </p:cNvPr>
          <p:cNvSpPr txBox="1"/>
          <p:nvPr/>
        </p:nvSpPr>
        <p:spPr>
          <a:xfrm>
            <a:off x="7580826" y="109328"/>
            <a:ext cx="2791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i. Idea</a:t>
            </a:r>
          </a:p>
        </p:txBody>
      </p:sp>
    </p:spTree>
    <p:extLst>
      <p:ext uri="{BB962C8B-B14F-4D97-AF65-F5344CB8AC3E}">
        <p14:creationId xmlns:p14="http://schemas.microsoft.com/office/powerpoint/2010/main" val="7618281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E96437D-857F-A05A-58BD-7D74EAD1B9BE}"/>
              </a:ext>
            </a:extLst>
          </p:cNvPr>
          <p:cNvSpPr/>
          <p:nvPr/>
        </p:nvSpPr>
        <p:spPr>
          <a:xfrm>
            <a:off x="0" y="0"/>
            <a:ext cx="12192000" cy="548640"/>
          </a:xfrm>
          <a:prstGeom prst="rect">
            <a:avLst/>
          </a:prstGeom>
          <a:gradFill flip="none" rotWithShape="1">
            <a:gsLst>
              <a:gs pos="35000">
                <a:srgbClr val="155726"/>
              </a:gs>
              <a:gs pos="68000">
                <a:srgbClr val="2A421A"/>
              </a:gs>
              <a:gs pos="14000">
                <a:srgbClr val="006C31"/>
              </a:gs>
            </a:gsLst>
            <a:lin ang="16200000" scaled="0"/>
            <a:tileRect/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242FB0-2444-686C-0683-E9B5B3B1F156}"/>
              </a:ext>
            </a:extLst>
          </p:cNvPr>
          <p:cNvSpPr txBox="1"/>
          <p:nvPr/>
        </p:nvSpPr>
        <p:spPr>
          <a:xfrm>
            <a:off x="11023973" y="6390220"/>
            <a:ext cx="10345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it-IT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algn="r"/>
            <a:endParaRPr lang="it-IT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algn="r"/>
            <a:endParaRPr lang="it-IT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EEE882-094B-43E4-8419-82B7292AC8BB}"/>
              </a:ext>
            </a:extLst>
          </p:cNvPr>
          <p:cNvSpPr txBox="1"/>
          <p:nvPr/>
        </p:nvSpPr>
        <p:spPr>
          <a:xfrm>
            <a:off x="10529691" y="109328"/>
            <a:ext cx="202311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 err="1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October</a:t>
            </a:r>
            <a:r>
              <a:rPr lang="it-IT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 24, 2023</a:t>
            </a:r>
          </a:p>
          <a:p>
            <a:endParaRPr lang="it-IT" sz="15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5601AD7-681B-7495-5FB4-7045CD395DB7}"/>
              </a:ext>
            </a:extLst>
          </p:cNvPr>
          <p:cNvSpPr/>
          <p:nvPr/>
        </p:nvSpPr>
        <p:spPr>
          <a:xfrm>
            <a:off x="0" y="0"/>
            <a:ext cx="3211034" cy="548640"/>
          </a:xfrm>
          <a:prstGeom prst="rect">
            <a:avLst/>
          </a:prstGeom>
          <a:solidFill>
            <a:srgbClr val="2A421A">
              <a:alpha val="5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465E97D-92DF-C04B-0DDF-53C606B72332}"/>
              </a:ext>
            </a:extLst>
          </p:cNvPr>
          <p:cNvSpPr/>
          <p:nvPr/>
        </p:nvSpPr>
        <p:spPr>
          <a:xfrm flipV="1">
            <a:off x="-1" y="6232257"/>
            <a:ext cx="12192000" cy="625742"/>
          </a:xfrm>
          <a:prstGeom prst="rect">
            <a:avLst/>
          </a:prstGeom>
          <a:gradFill flip="none" rotWithShape="1">
            <a:gsLst>
              <a:gs pos="35000">
                <a:srgbClr val="155726"/>
              </a:gs>
              <a:gs pos="68000">
                <a:srgbClr val="2A421A"/>
              </a:gs>
              <a:gs pos="14000">
                <a:srgbClr val="006C31"/>
              </a:gs>
            </a:gsLst>
            <a:lin ang="16200000" scaled="0"/>
            <a:tileRect/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Subtitle 4 1">
            <a:extLst>
              <a:ext uri="{FF2B5EF4-FFF2-40B4-BE49-F238E27FC236}">
                <a16:creationId xmlns:a16="http://schemas.microsoft.com/office/drawing/2014/main" id="{73E218AC-6CA4-90C9-1E45-0DC461F0B1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3" y="6390220"/>
            <a:ext cx="12192001" cy="625742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GB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Gridworld: value iteration VS linear programming</a:t>
            </a:r>
          </a:p>
          <a:p>
            <a:pPr>
              <a:spcBef>
                <a:spcPts val="0"/>
              </a:spcBef>
            </a:pP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18" name="Subtitle 4 2">
            <a:extLst>
              <a:ext uri="{FF2B5EF4-FFF2-40B4-BE49-F238E27FC236}">
                <a16:creationId xmlns:a16="http://schemas.microsoft.com/office/drawing/2014/main" id="{D2F1C021-28B2-C22A-DF72-E41280CE8865}"/>
              </a:ext>
            </a:extLst>
          </p:cNvPr>
          <p:cNvSpPr txBox="1">
            <a:spLocks/>
          </p:cNvSpPr>
          <p:nvPr/>
        </p:nvSpPr>
        <p:spPr>
          <a:xfrm>
            <a:off x="133481" y="6390220"/>
            <a:ext cx="4732020" cy="5148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fi-FI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S. Lippolis, G. Marsich</a:t>
            </a: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BF8A767-5205-2995-7744-D315487E428E}"/>
              </a:ext>
            </a:extLst>
          </p:cNvPr>
          <p:cNvSpPr/>
          <p:nvPr/>
        </p:nvSpPr>
        <p:spPr>
          <a:xfrm>
            <a:off x="3211034" y="0"/>
            <a:ext cx="4251243" cy="548640"/>
          </a:xfrm>
          <a:prstGeom prst="rect">
            <a:avLst/>
          </a:prstGeom>
          <a:solidFill>
            <a:srgbClr val="2A421A">
              <a:alpha val="5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7" name="Picture 6" descr="\documentclass{article}&#10;&#10;\usepackage{amsmath}&#10;\usepackage{xcolor}&#10;\pagestyle{empty}&#10;\usepackage{amsfonts} % it allows \mathbb&#10;\usepackage{amssymb}&#10;&#10;\definecolor{myDarkGreen}{rgb}{0.0, 0.5, 0.0}&#10;\definecolor{myDarkBlue}{rgb}{0.0, 0.0, 0.8}&#10;&#10;\begin{document}&#10;&#10;An optimisation problem  &#10;\begin{align*}&#10;&amp; \underset{x \in \mathbb{R}^n}{\min} f(x) \\&#10;&amp; h_i (x) = 0,  \text{ for } i = i_1,...,i_m \\&#10;&amp; g_j (x) \leq 0,  \text{ for } j = j_1,...,j_r&#10;\end{align*}&#10;is convex if $f,g_j$ are convex and $h_i$ is linear.&#10;&#10;\end{document}" title="IguanaTex Bitmap Display">
            <a:extLst>
              <a:ext uri="{FF2B5EF4-FFF2-40B4-BE49-F238E27FC236}">
                <a16:creationId xmlns:a16="http://schemas.microsoft.com/office/drawing/2014/main" id="{04261C8F-2ABC-E059-C2B0-1B5AE98D659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5746" y="1541624"/>
            <a:ext cx="7635864" cy="297439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BA5A4E4-3316-6579-8781-5CB73810D30F}"/>
              </a:ext>
            </a:extLst>
          </p:cNvPr>
          <p:cNvSpPr txBox="1"/>
          <p:nvPr/>
        </p:nvSpPr>
        <p:spPr>
          <a:xfrm>
            <a:off x="7240555" y="5351625"/>
            <a:ext cx="4469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  <a:hlinkClick r:id="rId5" action="ppaction://hlinksldjump"/>
              </a:rPr>
              <a:t>Why is h asked to be linear and not convex?</a:t>
            </a:r>
            <a:endParaRPr lang="en-GB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FCFC581-BB5F-67DB-906A-578D309F0E6C}"/>
              </a:ext>
            </a:extLst>
          </p:cNvPr>
          <p:cNvSpPr txBox="1"/>
          <p:nvPr/>
        </p:nvSpPr>
        <p:spPr>
          <a:xfrm>
            <a:off x="3344146" y="92763"/>
            <a:ext cx="39604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A. </a:t>
            </a:r>
            <a:r>
              <a:rPr lang="it-IT" dirty="0" err="1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Optimization</a:t>
            </a:r>
            <a:r>
              <a:rPr lang="it-IT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: brief </a:t>
            </a:r>
            <a:r>
              <a:rPr lang="it-IT" dirty="0" err="1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introduction</a:t>
            </a:r>
            <a:endParaRPr lang="it-IT" dirty="0">
              <a:solidFill>
                <a:schemeClr val="bg1"/>
              </a:solidFill>
              <a:latin typeface="Artifakt Element Thin" panose="020B0203050000020004" pitchFamily="34" charset="0"/>
              <a:ea typeface="Artifakt Element Thin" panose="020B02030500000200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0009E2-E11D-B34E-74CE-AE1910140D49}"/>
              </a:ext>
            </a:extLst>
          </p:cNvPr>
          <p:cNvSpPr txBox="1"/>
          <p:nvPr/>
        </p:nvSpPr>
        <p:spPr>
          <a:xfrm>
            <a:off x="87630" y="109328"/>
            <a:ext cx="2942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3. Linear programming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0006978-41EE-8497-5503-EB377B3A0D76}"/>
              </a:ext>
            </a:extLst>
          </p:cNvPr>
          <p:cNvSpPr/>
          <p:nvPr/>
        </p:nvSpPr>
        <p:spPr>
          <a:xfrm>
            <a:off x="7462278" y="0"/>
            <a:ext cx="3067414" cy="548640"/>
          </a:xfrm>
          <a:prstGeom prst="rect">
            <a:avLst/>
          </a:prstGeom>
          <a:solidFill>
            <a:srgbClr val="2A421A">
              <a:alpha val="5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9CF0352-F2F6-A2BB-7CA9-E27A7B5667C7}"/>
              </a:ext>
            </a:extLst>
          </p:cNvPr>
          <p:cNvSpPr txBox="1"/>
          <p:nvPr/>
        </p:nvSpPr>
        <p:spPr>
          <a:xfrm>
            <a:off x="7580826" y="109328"/>
            <a:ext cx="2791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ii. </a:t>
            </a:r>
            <a:r>
              <a:rPr lang="it-IT" dirty="0" err="1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Convex</a:t>
            </a:r>
            <a:r>
              <a:rPr lang="it-IT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optimization</a:t>
            </a:r>
            <a:endParaRPr lang="it-IT" dirty="0">
              <a:solidFill>
                <a:schemeClr val="bg1"/>
              </a:solidFill>
              <a:latin typeface="Artifakt Element Thin" panose="020B0203050000020004" pitchFamily="34" charset="0"/>
              <a:ea typeface="Artifakt Element Thin" panose="020B02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4794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E96437D-857F-A05A-58BD-7D74EAD1B9BE}"/>
              </a:ext>
            </a:extLst>
          </p:cNvPr>
          <p:cNvSpPr/>
          <p:nvPr/>
        </p:nvSpPr>
        <p:spPr>
          <a:xfrm>
            <a:off x="0" y="0"/>
            <a:ext cx="12192000" cy="548640"/>
          </a:xfrm>
          <a:prstGeom prst="rect">
            <a:avLst/>
          </a:prstGeom>
          <a:gradFill flip="none" rotWithShape="1">
            <a:gsLst>
              <a:gs pos="35000">
                <a:srgbClr val="155726"/>
              </a:gs>
              <a:gs pos="68000">
                <a:srgbClr val="2A421A"/>
              </a:gs>
              <a:gs pos="14000">
                <a:srgbClr val="006C31"/>
              </a:gs>
            </a:gsLst>
            <a:lin ang="16200000" scaled="0"/>
            <a:tileRect/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242FB0-2444-686C-0683-E9B5B3B1F156}"/>
              </a:ext>
            </a:extLst>
          </p:cNvPr>
          <p:cNvSpPr txBox="1"/>
          <p:nvPr/>
        </p:nvSpPr>
        <p:spPr>
          <a:xfrm>
            <a:off x="11023973" y="6390220"/>
            <a:ext cx="10345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it-IT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algn="r"/>
            <a:endParaRPr lang="it-IT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algn="r"/>
            <a:endParaRPr lang="it-IT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EEE882-094B-43E4-8419-82B7292AC8BB}"/>
              </a:ext>
            </a:extLst>
          </p:cNvPr>
          <p:cNvSpPr txBox="1"/>
          <p:nvPr/>
        </p:nvSpPr>
        <p:spPr>
          <a:xfrm>
            <a:off x="10529691" y="109328"/>
            <a:ext cx="202311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 err="1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October</a:t>
            </a:r>
            <a:r>
              <a:rPr lang="it-IT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 24, 2023</a:t>
            </a:r>
          </a:p>
          <a:p>
            <a:endParaRPr lang="it-IT" sz="15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5601AD7-681B-7495-5FB4-7045CD395DB7}"/>
              </a:ext>
            </a:extLst>
          </p:cNvPr>
          <p:cNvSpPr/>
          <p:nvPr/>
        </p:nvSpPr>
        <p:spPr>
          <a:xfrm>
            <a:off x="0" y="0"/>
            <a:ext cx="3211034" cy="548640"/>
          </a:xfrm>
          <a:prstGeom prst="rect">
            <a:avLst/>
          </a:prstGeom>
          <a:solidFill>
            <a:srgbClr val="2A421A">
              <a:alpha val="5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465E97D-92DF-C04B-0DDF-53C606B72332}"/>
              </a:ext>
            </a:extLst>
          </p:cNvPr>
          <p:cNvSpPr/>
          <p:nvPr/>
        </p:nvSpPr>
        <p:spPr>
          <a:xfrm flipV="1">
            <a:off x="-1" y="6232257"/>
            <a:ext cx="12192000" cy="625742"/>
          </a:xfrm>
          <a:prstGeom prst="rect">
            <a:avLst/>
          </a:prstGeom>
          <a:gradFill flip="none" rotWithShape="1">
            <a:gsLst>
              <a:gs pos="35000">
                <a:srgbClr val="155726"/>
              </a:gs>
              <a:gs pos="68000">
                <a:srgbClr val="2A421A"/>
              </a:gs>
              <a:gs pos="14000">
                <a:srgbClr val="006C31"/>
              </a:gs>
            </a:gsLst>
            <a:lin ang="16200000" scaled="0"/>
            <a:tileRect/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Subtitle 4 1">
            <a:extLst>
              <a:ext uri="{FF2B5EF4-FFF2-40B4-BE49-F238E27FC236}">
                <a16:creationId xmlns:a16="http://schemas.microsoft.com/office/drawing/2014/main" id="{73E218AC-6CA4-90C9-1E45-0DC461F0B1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3" y="6390220"/>
            <a:ext cx="12192001" cy="625742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GB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Gridworld: value iteration VS linear programming</a:t>
            </a:r>
          </a:p>
          <a:p>
            <a:pPr>
              <a:spcBef>
                <a:spcPts val="0"/>
              </a:spcBef>
            </a:pP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18" name="Subtitle 4 2">
            <a:extLst>
              <a:ext uri="{FF2B5EF4-FFF2-40B4-BE49-F238E27FC236}">
                <a16:creationId xmlns:a16="http://schemas.microsoft.com/office/drawing/2014/main" id="{D2F1C021-28B2-C22A-DF72-E41280CE8865}"/>
              </a:ext>
            </a:extLst>
          </p:cNvPr>
          <p:cNvSpPr txBox="1">
            <a:spLocks/>
          </p:cNvSpPr>
          <p:nvPr/>
        </p:nvSpPr>
        <p:spPr>
          <a:xfrm>
            <a:off x="133481" y="6390220"/>
            <a:ext cx="4732020" cy="5148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fi-FI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S. Lippolis, G. Marsich</a:t>
            </a: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BF8A767-5205-2995-7744-D315487E428E}"/>
              </a:ext>
            </a:extLst>
          </p:cNvPr>
          <p:cNvSpPr/>
          <p:nvPr/>
        </p:nvSpPr>
        <p:spPr>
          <a:xfrm>
            <a:off x="3211034" y="0"/>
            <a:ext cx="4251243" cy="548640"/>
          </a:xfrm>
          <a:prstGeom prst="rect">
            <a:avLst/>
          </a:prstGeom>
          <a:solidFill>
            <a:srgbClr val="2A421A">
              <a:alpha val="5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7CE9FF-0CE4-0862-BA67-0A01D61D1324}"/>
              </a:ext>
            </a:extLst>
          </p:cNvPr>
          <p:cNvSpPr txBox="1"/>
          <p:nvPr/>
        </p:nvSpPr>
        <p:spPr>
          <a:xfrm>
            <a:off x="1372341" y="878738"/>
            <a:ext cx="853751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dirty="0">
                <a:effectLst/>
                <a:latin typeface="+mj-lt"/>
              </a:rPr>
              <a:t>What does it mean that a function is convex? </a:t>
            </a:r>
          </a:p>
          <a:p>
            <a:r>
              <a:rPr lang="en-US" sz="2400" b="0" dirty="0">
                <a:effectLst/>
                <a:latin typeface="+mj-lt"/>
              </a:rPr>
              <a:t>A function is convex if its epigraph is convex, namely if the set above the graph of the function is convex, graphically:</a:t>
            </a:r>
          </a:p>
        </p:txBody>
      </p:sp>
      <p:pic>
        <p:nvPicPr>
          <p:cNvPr id="49" name="Picture 48" descr="A blue and green graph&#10;&#10;Description automatically generated">
            <a:extLst>
              <a:ext uri="{FF2B5EF4-FFF2-40B4-BE49-F238E27FC236}">
                <a16:creationId xmlns:a16="http://schemas.microsoft.com/office/drawing/2014/main" id="{DF1CA1B3-C051-CF2C-5092-A50BC4EC57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492" y="3031636"/>
            <a:ext cx="5297573" cy="2755934"/>
          </a:xfrm>
          <a:prstGeom prst="rect">
            <a:avLst/>
          </a:prstGeom>
        </p:spPr>
      </p:pic>
      <p:pic>
        <p:nvPicPr>
          <p:cNvPr id="51" name="Picture 50" descr="A blue and green graph&#10;&#10;Description automatically generated">
            <a:extLst>
              <a:ext uri="{FF2B5EF4-FFF2-40B4-BE49-F238E27FC236}">
                <a16:creationId xmlns:a16="http://schemas.microsoft.com/office/drawing/2014/main" id="{D3DDCEFF-6DEA-167D-98F1-ACD737AA63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3652" y="2874474"/>
            <a:ext cx="6502406" cy="327880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0A75CB5-E291-E0D9-1D41-516860318822}"/>
              </a:ext>
            </a:extLst>
          </p:cNvPr>
          <p:cNvSpPr txBox="1"/>
          <p:nvPr/>
        </p:nvSpPr>
        <p:spPr>
          <a:xfrm>
            <a:off x="3344146" y="92763"/>
            <a:ext cx="39604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A. </a:t>
            </a:r>
            <a:r>
              <a:rPr lang="it-IT" dirty="0" err="1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Optimization</a:t>
            </a:r>
            <a:r>
              <a:rPr lang="it-IT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: brief </a:t>
            </a:r>
            <a:r>
              <a:rPr lang="it-IT" dirty="0" err="1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introduction</a:t>
            </a:r>
            <a:endParaRPr lang="it-IT" dirty="0">
              <a:solidFill>
                <a:schemeClr val="bg1"/>
              </a:solidFill>
              <a:latin typeface="Artifakt Element Thin" panose="020B0203050000020004" pitchFamily="34" charset="0"/>
              <a:ea typeface="Artifakt Element Thin" panose="020B02030500000200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7E01F2-70FB-CC8C-859F-A31B221673BA}"/>
              </a:ext>
            </a:extLst>
          </p:cNvPr>
          <p:cNvSpPr txBox="1"/>
          <p:nvPr/>
        </p:nvSpPr>
        <p:spPr>
          <a:xfrm>
            <a:off x="87630" y="109328"/>
            <a:ext cx="2942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3. Linear programming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B98096E-A2A9-42D4-3506-ED8B2EE308AB}"/>
              </a:ext>
            </a:extLst>
          </p:cNvPr>
          <p:cNvSpPr/>
          <p:nvPr/>
        </p:nvSpPr>
        <p:spPr>
          <a:xfrm>
            <a:off x="7462278" y="0"/>
            <a:ext cx="3067414" cy="548640"/>
          </a:xfrm>
          <a:prstGeom prst="rect">
            <a:avLst/>
          </a:prstGeom>
          <a:solidFill>
            <a:srgbClr val="2A421A">
              <a:alpha val="5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F93D959-A529-936C-F40A-98A9D65F57FD}"/>
              </a:ext>
            </a:extLst>
          </p:cNvPr>
          <p:cNvSpPr txBox="1"/>
          <p:nvPr/>
        </p:nvSpPr>
        <p:spPr>
          <a:xfrm>
            <a:off x="7580826" y="109328"/>
            <a:ext cx="2791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ii. </a:t>
            </a:r>
            <a:r>
              <a:rPr lang="it-IT" dirty="0" err="1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Convex</a:t>
            </a:r>
            <a:r>
              <a:rPr lang="it-IT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optimization</a:t>
            </a:r>
            <a:endParaRPr lang="it-IT" dirty="0">
              <a:solidFill>
                <a:schemeClr val="bg1"/>
              </a:solidFill>
              <a:latin typeface="Artifakt Element Thin" panose="020B0203050000020004" pitchFamily="34" charset="0"/>
              <a:ea typeface="Artifakt Element Thin" panose="020B02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15357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E96437D-857F-A05A-58BD-7D74EAD1B9BE}"/>
              </a:ext>
            </a:extLst>
          </p:cNvPr>
          <p:cNvSpPr/>
          <p:nvPr/>
        </p:nvSpPr>
        <p:spPr>
          <a:xfrm>
            <a:off x="0" y="0"/>
            <a:ext cx="12192000" cy="548640"/>
          </a:xfrm>
          <a:prstGeom prst="rect">
            <a:avLst/>
          </a:prstGeom>
          <a:gradFill flip="none" rotWithShape="1">
            <a:gsLst>
              <a:gs pos="35000">
                <a:srgbClr val="155726"/>
              </a:gs>
              <a:gs pos="68000">
                <a:srgbClr val="2A421A"/>
              </a:gs>
              <a:gs pos="14000">
                <a:srgbClr val="006C31"/>
              </a:gs>
            </a:gsLst>
            <a:lin ang="16200000" scaled="0"/>
            <a:tileRect/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242FB0-2444-686C-0683-E9B5B3B1F156}"/>
              </a:ext>
            </a:extLst>
          </p:cNvPr>
          <p:cNvSpPr txBox="1"/>
          <p:nvPr/>
        </p:nvSpPr>
        <p:spPr>
          <a:xfrm>
            <a:off x="11023973" y="6390220"/>
            <a:ext cx="10345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it-IT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algn="r"/>
            <a:endParaRPr lang="it-IT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algn="r"/>
            <a:endParaRPr lang="it-IT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EEE882-094B-43E4-8419-82B7292AC8BB}"/>
              </a:ext>
            </a:extLst>
          </p:cNvPr>
          <p:cNvSpPr txBox="1"/>
          <p:nvPr/>
        </p:nvSpPr>
        <p:spPr>
          <a:xfrm>
            <a:off x="10529691" y="109328"/>
            <a:ext cx="202311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 err="1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October</a:t>
            </a:r>
            <a:r>
              <a:rPr lang="it-IT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 24, 2023</a:t>
            </a:r>
          </a:p>
          <a:p>
            <a:endParaRPr lang="it-IT" sz="15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5601AD7-681B-7495-5FB4-7045CD395DB7}"/>
              </a:ext>
            </a:extLst>
          </p:cNvPr>
          <p:cNvSpPr/>
          <p:nvPr/>
        </p:nvSpPr>
        <p:spPr>
          <a:xfrm>
            <a:off x="0" y="0"/>
            <a:ext cx="3211034" cy="548640"/>
          </a:xfrm>
          <a:prstGeom prst="rect">
            <a:avLst/>
          </a:prstGeom>
          <a:solidFill>
            <a:srgbClr val="2A421A">
              <a:alpha val="5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465E97D-92DF-C04B-0DDF-53C606B72332}"/>
              </a:ext>
            </a:extLst>
          </p:cNvPr>
          <p:cNvSpPr/>
          <p:nvPr/>
        </p:nvSpPr>
        <p:spPr>
          <a:xfrm flipV="1">
            <a:off x="-1" y="6232257"/>
            <a:ext cx="12192000" cy="625742"/>
          </a:xfrm>
          <a:prstGeom prst="rect">
            <a:avLst/>
          </a:prstGeom>
          <a:gradFill flip="none" rotWithShape="1">
            <a:gsLst>
              <a:gs pos="35000">
                <a:srgbClr val="155726"/>
              </a:gs>
              <a:gs pos="68000">
                <a:srgbClr val="2A421A"/>
              </a:gs>
              <a:gs pos="14000">
                <a:srgbClr val="006C31"/>
              </a:gs>
            </a:gsLst>
            <a:lin ang="16200000" scaled="0"/>
            <a:tileRect/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Subtitle 4 1">
            <a:extLst>
              <a:ext uri="{FF2B5EF4-FFF2-40B4-BE49-F238E27FC236}">
                <a16:creationId xmlns:a16="http://schemas.microsoft.com/office/drawing/2014/main" id="{73E218AC-6CA4-90C9-1E45-0DC461F0B1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3" y="6390220"/>
            <a:ext cx="12192001" cy="625742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GB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Gridworld: value iteration VS linear programming</a:t>
            </a:r>
          </a:p>
          <a:p>
            <a:pPr>
              <a:spcBef>
                <a:spcPts val="0"/>
              </a:spcBef>
            </a:pP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18" name="Subtitle 4 2">
            <a:extLst>
              <a:ext uri="{FF2B5EF4-FFF2-40B4-BE49-F238E27FC236}">
                <a16:creationId xmlns:a16="http://schemas.microsoft.com/office/drawing/2014/main" id="{D2F1C021-28B2-C22A-DF72-E41280CE8865}"/>
              </a:ext>
            </a:extLst>
          </p:cNvPr>
          <p:cNvSpPr txBox="1">
            <a:spLocks/>
          </p:cNvSpPr>
          <p:nvPr/>
        </p:nvSpPr>
        <p:spPr>
          <a:xfrm>
            <a:off x="133481" y="6390220"/>
            <a:ext cx="4732020" cy="5148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fi-FI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S. Lippolis, G. Marsich</a:t>
            </a: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BF8A767-5205-2995-7744-D315487E428E}"/>
              </a:ext>
            </a:extLst>
          </p:cNvPr>
          <p:cNvSpPr/>
          <p:nvPr/>
        </p:nvSpPr>
        <p:spPr>
          <a:xfrm>
            <a:off x="3211034" y="0"/>
            <a:ext cx="4251243" cy="548640"/>
          </a:xfrm>
          <a:prstGeom prst="rect">
            <a:avLst/>
          </a:prstGeom>
          <a:solidFill>
            <a:srgbClr val="2A421A">
              <a:alpha val="5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36A7F6D-5115-C6F5-1EEF-198AF3E6ECD3}"/>
                  </a:ext>
                </a:extLst>
              </p:cNvPr>
              <p:cNvSpPr txBox="1"/>
              <p:nvPr/>
            </p:nvSpPr>
            <p:spPr>
              <a:xfrm>
                <a:off x="849086" y="993972"/>
                <a:ext cx="9815804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0" dirty="0">
                    <a:effectLst/>
                    <a:latin typeface="+mj-lt"/>
                  </a:rPr>
                  <a:t>What does it mean that a set is convex? </a:t>
                </a:r>
              </a:p>
              <a:p>
                <a:r>
                  <a:rPr lang="en-US" sz="2400" b="0" dirty="0">
                    <a:effectLst/>
                    <a:latin typeface="+mj-lt"/>
                  </a:rPr>
                  <a:t>In an Euclidean space, a set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effectLst/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400" b="0" dirty="0">
                    <a:effectLst/>
                    <a:latin typeface="+mj-lt"/>
                  </a:rPr>
                  <a:t> is convex if for all couple of point </a:t>
                </a:r>
                <a14:m>
                  <m:oMath xmlns:m="http://schemas.openxmlformats.org/officeDocument/2006/math">
                    <m:r>
                      <a:rPr lang="it-IT" sz="2400" b="0" i="0" dirty="0" smtClean="0">
                        <a:effectLst/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dirty="0" smtClean="0">
                        <a:effectLst/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dirty="0" smtClean="0">
                        <a:effectLst/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dirty="0" smtClean="0">
                        <a:effectLst/>
                        <a:latin typeface="Cambria Math" panose="02040503050406030204" pitchFamily="18" charset="0"/>
                      </a:rPr>
                      <m:t>𝑦</m:t>
                    </m:r>
                    <m:r>
                      <a:rPr lang="it-IT" sz="2400" b="0" i="1" dirty="0" smtClean="0">
                        <a:effectLst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b="0" dirty="0">
                    <a:effectLst/>
                    <a:latin typeface="+mj-lt"/>
                  </a:rPr>
                  <a:t> in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effectLst/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400" b="0" dirty="0">
                    <a:effectLst/>
                    <a:latin typeface="+mj-lt"/>
                  </a:rPr>
                  <a:t> the segment that connects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effectLst/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400" b="0" dirty="0">
                    <a:effectLst/>
                    <a:latin typeface="+mj-lt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effectLst/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400" b="0" dirty="0">
                    <a:effectLst/>
                    <a:latin typeface="+mj-lt"/>
                  </a:rPr>
                  <a:t> is all contained in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effectLst/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400" b="0" dirty="0">
                    <a:effectLst/>
                    <a:latin typeface="+mj-lt"/>
                  </a:rPr>
                  <a:t>.  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36A7F6D-5115-C6F5-1EEF-198AF3E6EC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086" y="993972"/>
                <a:ext cx="9815804" cy="1200329"/>
              </a:xfrm>
              <a:prstGeom prst="rect">
                <a:avLst/>
              </a:prstGeom>
              <a:blipFill>
                <a:blip r:embed="rId3"/>
                <a:stretch>
                  <a:fillRect l="-932" t="-4061" b="-1066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 descr="A diagram of a curve&#10;&#10;Description automatically generated">
            <a:extLst>
              <a:ext uri="{FF2B5EF4-FFF2-40B4-BE49-F238E27FC236}">
                <a16:creationId xmlns:a16="http://schemas.microsoft.com/office/drawing/2014/main" id="{B748ADA5-0293-4E7F-A5EC-E7E78BCB87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2295" y="2639039"/>
            <a:ext cx="6329703" cy="3295630"/>
          </a:xfrm>
          <a:prstGeom prst="rect">
            <a:avLst/>
          </a:prstGeom>
        </p:spPr>
      </p:pic>
      <p:pic>
        <p:nvPicPr>
          <p:cNvPr id="11" name="Picture 10" descr="A green and black graph&#10;&#10;Description automatically generated">
            <a:extLst>
              <a:ext uri="{FF2B5EF4-FFF2-40B4-BE49-F238E27FC236}">
                <a16:creationId xmlns:a16="http://schemas.microsoft.com/office/drawing/2014/main" id="{D016A7B7-EFC5-9E76-EBCB-291C37D6D9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76" y="2675677"/>
            <a:ext cx="6076786" cy="311863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78051CF-8F7A-FFC1-A643-666A714DF4C0}"/>
              </a:ext>
            </a:extLst>
          </p:cNvPr>
          <p:cNvSpPr/>
          <p:nvPr/>
        </p:nvSpPr>
        <p:spPr>
          <a:xfrm>
            <a:off x="7462278" y="0"/>
            <a:ext cx="3067414" cy="548640"/>
          </a:xfrm>
          <a:prstGeom prst="rect">
            <a:avLst/>
          </a:prstGeom>
          <a:solidFill>
            <a:srgbClr val="2A421A">
              <a:alpha val="5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CA5580-1209-EEA0-DBD1-2342B479CD87}"/>
              </a:ext>
            </a:extLst>
          </p:cNvPr>
          <p:cNvSpPr txBox="1"/>
          <p:nvPr/>
        </p:nvSpPr>
        <p:spPr>
          <a:xfrm>
            <a:off x="7580826" y="109328"/>
            <a:ext cx="2791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ii. </a:t>
            </a:r>
            <a:r>
              <a:rPr lang="it-IT" dirty="0" err="1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Convex</a:t>
            </a:r>
            <a:r>
              <a:rPr lang="it-IT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optimization</a:t>
            </a:r>
            <a:endParaRPr lang="it-IT" dirty="0">
              <a:solidFill>
                <a:schemeClr val="bg1"/>
              </a:solidFill>
              <a:latin typeface="Artifakt Element Thin" panose="020B0203050000020004" pitchFamily="34" charset="0"/>
              <a:ea typeface="Artifakt Element Thin" panose="020B02030500000200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9798DB3-F905-BF81-CABD-EAF6AB815A11}"/>
              </a:ext>
            </a:extLst>
          </p:cNvPr>
          <p:cNvSpPr txBox="1"/>
          <p:nvPr/>
        </p:nvSpPr>
        <p:spPr>
          <a:xfrm>
            <a:off x="3344146" y="92763"/>
            <a:ext cx="39604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A. </a:t>
            </a:r>
            <a:r>
              <a:rPr lang="it-IT" dirty="0" err="1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Optimization</a:t>
            </a:r>
            <a:r>
              <a:rPr lang="it-IT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: brief </a:t>
            </a:r>
            <a:r>
              <a:rPr lang="it-IT" dirty="0" err="1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introduction</a:t>
            </a:r>
            <a:endParaRPr lang="it-IT" dirty="0">
              <a:solidFill>
                <a:schemeClr val="bg1"/>
              </a:solidFill>
              <a:latin typeface="Artifakt Element Thin" panose="020B0203050000020004" pitchFamily="34" charset="0"/>
              <a:ea typeface="Artifakt Element Thin" panose="020B02030500000200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B09147-DCEF-2E02-1701-AE535C94A22F}"/>
              </a:ext>
            </a:extLst>
          </p:cNvPr>
          <p:cNvSpPr txBox="1"/>
          <p:nvPr/>
        </p:nvSpPr>
        <p:spPr>
          <a:xfrm>
            <a:off x="87630" y="109328"/>
            <a:ext cx="2942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3. Linear programming</a:t>
            </a:r>
          </a:p>
        </p:txBody>
      </p:sp>
    </p:spTree>
    <p:extLst>
      <p:ext uri="{BB962C8B-B14F-4D97-AF65-F5344CB8AC3E}">
        <p14:creationId xmlns:p14="http://schemas.microsoft.com/office/powerpoint/2010/main" val="37297922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E96437D-857F-A05A-58BD-7D74EAD1B9BE}"/>
              </a:ext>
            </a:extLst>
          </p:cNvPr>
          <p:cNvSpPr/>
          <p:nvPr/>
        </p:nvSpPr>
        <p:spPr>
          <a:xfrm>
            <a:off x="0" y="0"/>
            <a:ext cx="12192000" cy="548640"/>
          </a:xfrm>
          <a:prstGeom prst="rect">
            <a:avLst/>
          </a:prstGeom>
          <a:gradFill flip="none" rotWithShape="1">
            <a:gsLst>
              <a:gs pos="35000">
                <a:srgbClr val="155726"/>
              </a:gs>
              <a:gs pos="68000">
                <a:srgbClr val="2A421A"/>
              </a:gs>
              <a:gs pos="14000">
                <a:srgbClr val="006C31"/>
              </a:gs>
            </a:gsLst>
            <a:lin ang="16200000" scaled="0"/>
            <a:tileRect/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242FB0-2444-686C-0683-E9B5B3B1F156}"/>
              </a:ext>
            </a:extLst>
          </p:cNvPr>
          <p:cNvSpPr txBox="1"/>
          <p:nvPr/>
        </p:nvSpPr>
        <p:spPr>
          <a:xfrm>
            <a:off x="11023973" y="6390220"/>
            <a:ext cx="10345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it-IT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algn="r"/>
            <a:endParaRPr lang="it-IT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algn="r"/>
            <a:endParaRPr lang="it-IT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EEE882-094B-43E4-8419-82B7292AC8BB}"/>
              </a:ext>
            </a:extLst>
          </p:cNvPr>
          <p:cNvSpPr txBox="1"/>
          <p:nvPr/>
        </p:nvSpPr>
        <p:spPr>
          <a:xfrm>
            <a:off x="10529691" y="109328"/>
            <a:ext cx="202311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 err="1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October</a:t>
            </a:r>
            <a:r>
              <a:rPr lang="it-IT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 24, 2023</a:t>
            </a:r>
          </a:p>
          <a:p>
            <a:endParaRPr lang="it-IT" sz="15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5601AD7-681B-7495-5FB4-7045CD395DB7}"/>
              </a:ext>
            </a:extLst>
          </p:cNvPr>
          <p:cNvSpPr/>
          <p:nvPr/>
        </p:nvSpPr>
        <p:spPr>
          <a:xfrm>
            <a:off x="0" y="0"/>
            <a:ext cx="3211034" cy="548640"/>
          </a:xfrm>
          <a:prstGeom prst="rect">
            <a:avLst/>
          </a:prstGeom>
          <a:solidFill>
            <a:srgbClr val="2A421A">
              <a:alpha val="5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465E97D-92DF-C04B-0DDF-53C606B72332}"/>
              </a:ext>
            </a:extLst>
          </p:cNvPr>
          <p:cNvSpPr/>
          <p:nvPr/>
        </p:nvSpPr>
        <p:spPr>
          <a:xfrm flipV="1">
            <a:off x="-1" y="6232257"/>
            <a:ext cx="12192000" cy="625742"/>
          </a:xfrm>
          <a:prstGeom prst="rect">
            <a:avLst/>
          </a:prstGeom>
          <a:gradFill flip="none" rotWithShape="1">
            <a:gsLst>
              <a:gs pos="35000">
                <a:srgbClr val="155726"/>
              </a:gs>
              <a:gs pos="68000">
                <a:srgbClr val="2A421A"/>
              </a:gs>
              <a:gs pos="14000">
                <a:srgbClr val="006C31"/>
              </a:gs>
            </a:gsLst>
            <a:lin ang="16200000" scaled="0"/>
            <a:tileRect/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Subtitle 4 1">
            <a:extLst>
              <a:ext uri="{FF2B5EF4-FFF2-40B4-BE49-F238E27FC236}">
                <a16:creationId xmlns:a16="http://schemas.microsoft.com/office/drawing/2014/main" id="{73E218AC-6CA4-90C9-1E45-0DC461F0B1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3" y="6390220"/>
            <a:ext cx="12192001" cy="625742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GB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Gridworld: value iteration VS linear programming</a:t>
            </a:r>
          </a:p>
          <a:p>
            <a:pPr>
              <a:spcBef>
                <a:spcPts val="0"/>
              </a:spcBef>
            </a:pP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18" name="Subtitle 4 2">
            <a:extLst>
              <a:ext uri="{FF2B5EF4-FFF2-40B4-BE49-F238E27FC236}">
                <a16:creationId xmlns:a16="http://schemas.microsoft.com/office/drawing/2014/main" id="{D2F1C021-28B2-C22A-DF72-E41280CE8865}"/>
              </a:ext>
            </a:extLst>
          </p:cNvPr>
          <p:cNvSpPr txBox="1">
            <a:spLocks/>
          </p:cNvSpPr>
          <p:nvPr/>
        </p:nvSpPr>
        <p:spPr>
          <a:xfrm>
            <a:off x="133481" y="6390220"/>
            <a:ext cx="4732020" cy="5148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fi-FI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S. Lippolis, G. Marsich</a:t>
            </a: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BF8A767-5205-2995-7744-D315487E428E}"/>
              </a:ext>
            </a:extLst>
          </p:cNvPr>
          <p:cNvSpPr/>
          <p:nvPr/>
        </p:nvSpPr>
        <p:spPr>
          <a:xfrm>
            <a:off x="3211034" y="0"/>
            <a:ext cx="4251243" cy="548640"/>
          </a:xfrm>
          <a:prstGeom prst="rect">
            <a:avLst/>
          </a:prstGeom>
          <a:solidFill>
            <a:srgbClr val="2A421A">
              <a:alpha val="5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36A7F6D-5115-C6F5-1EEF-198AF3E6ECD3}"/>
              </a:ext>
            </a:extLst>
          </p:cNvPr>
          <p:cNvSpPr txBox="1"/>
          <p:nvPr/>
        </p:nvSpPr>
        <p:spPr>
          <a:xfrm>
            <a:off x="830424" y="692498"/>
            <a:ext cx="981580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dirty="0">
                <a:effectLst/>
                <a:latin typeface="+mj-lt"/>
              </a:rPr>
              <a:t>Convexity utility:</a:t>
            </a:r>
          </a:p>
          <a:p>
            <a:r>
              <a:rPr lang="en-US" sz="2400" dirty="0">
                <a:latin typeface="+mj-lt"/>
              </a:rPr>
              <a:t>If a problem is convex, you can solve it “easily”</a:t>
            </a:r>
            <a:endParaRPr lang="en-US" sz="2400" b="0" dirty="0">
              <a:effectLst/>
              <a:latin typeface="+mj-lt"/>
            </a:endParaRPr>
          </a:p>
        </p:txBody>
      </p:sp>
      <p:pic>
        <p:nvPicPr>
          <p:cNvPr id="3" name="Picture 2" descr="A diagram of a problem&#10;&#10;Description automatically generated">
            <a:extLst>
              <a:ext uri="{FF2B5EF4-FFF2-40B4-BE49-F238E27FC236}">
                <a16:creationId xmlns:a16="http://schemas.microsoft.com/office/drawing/2014/main" id="{4618143C-B7A3-0383-6098-EB4B985D15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461" y="1672476"/>
            <a:ext cx="7781731" cy="426219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9C5F032-979B-E38D-1A5C-443D30E5CDDC}"/>
              </a:ext>
            </a:extLst>
          </p:cNvPr>
          <p:cNvSpPr txBox="1"/>
          <p:nvPr/>
        </p:nvSpPr>
        <p:spPr>
          <a:xfrm>
            <a:off x="3344146" y="92763"/>
            <a:ext cx="39604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A. </a:t>
            </a:r>
            <a:r>
              <a:rPr lang="it-IT" dirty="0" err="1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Optimization</a:t>
            </a:r>
            <a:r>
              <a:rPr lang="it-IT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: brief </a:t>
            </a:r>
            <a:r>
              <a:rPr lang="it-IT" dirty="0" err="1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introduction</a:t>
            </a:r>
            <a:endParaRPr lang="it-IT" dirty="0">
              <a:solidFill>
                <a:schemeClr val="bg1"/>
              </a:solidFill>
              <a:latin typeface="Artifakt Element Thin" panose="020B0203050000020004" pitchFamily="34" charset="0"/>
              <a:ea typeface="Artifakt Element Thin" panose="020B02030500000200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5C6E74-DDBC-BE0F-D65C-8B6B79BF3545}"/>
              </a:ext>
            </a:extLst>
          </p:cNvPr>
          <p:cNvSpPr txBox="1"/>
          <p:nvPr/>
        </p:nvSpPr>
        <p:spPr>
          <a:xfrm>
            <a:off x="87630" y="109328"/>
            <a:ext cx="2942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3. Linear programming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40BA79C-9D55-1945-83AD-C4B7C4707524}"/>
              </a:ext>
            </a:extLst>
          </p:cNvPr>
          <p:cNvSpPr/>
          <p:nvPr/>
        </p:nvSpPr>
        <p:spPr>
          <a:xfrm>
            <a:off x="7462278" y="0"/>
            <a:ext cx="3067414" cy="548640"/>
          </a:xfrm>
          <a:prstGeom prst="rect">
            <a:avLst/>
          </a:prstGeom>
          <a:solidFill>
            <a:srgbClr val="2A421A">
              <a:alpha val="5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7939787-1460-42F3-991A-8EAB2B70BD73}"/>
              </a:ext>
            </a:extLst>
          </p:cNvPr>
          <p:cNvSpPr txBox="1"/>
          <p:nvPr/>
        </p:nvSpPr>
        <p:spPr>
          <a:xfrm>
            <a:off x="7580826" y="109328"/>
            <a:ext cx="2791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ii. </a:t>
            </a:r>
            <a:r>
              <a:rPr lang="it-IT" dirty="0" err="1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Convex</a:t>
            </a:r>
            <a:r>
              <a:rPr lang="it-IT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optimization</a:t>
            </a:r>
            <a:endParaRPr lang="it-IT" dirty="0">
              <a:solidFill>
                <a:schemeClr val="bg1"/>
              </a:solidFill>
              <a:latin typeface="Artifakt Element Thin" panose="020B0203050000020004" pitchFamily="34" charset="0"/>
              <a:ea typeface="Artifakt Element Thin" panose="020B02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39276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E96437D-857F-A05A-58BD-7D74EAD1B9BE}"/>
              </a:ext>
            </a:extLst>
          </p:cNvPr>
          <p:cNvSpPr/>
          <p:nvPr/>
        </p:nvSpPr>
        <p:spPr>
          <a:xfrm>
            <a:off x="0" y="0"/>
            <a:ext cx="12192000" cy="548640"/>
          </a:xfrm>
          <a:prstGeom prst="rect">
            <a:avLst/>
          </a:prstGeom>
          <a:gradFill flip="none" rotWithShape="1">
            <a:gsLst>
              <a:gs pos="35000">
                <a:srgbClr val="155726"/>
              </a:gs>
              <a:gs pos="68000">
                <a:srgbClr val="2A421A"/>
              </a:gs>
              <a:gs pos="14000">
                <a:srgbClr val="006C31"/>
              </a:gs>
            </a:gsLst>
            <a:lin ang="16200000" scaled="0"/>
            <a:tileRect/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242FB0-2444-686C-0683-E9B5B3B1F156}"/>
              </a:ext>
            </a:extLst>
          </p:cNvPr>
          <p:cNvSpPr txBox="1"/>
          <p:nvPr/>
        </p:nvSpPr>
        <p:spPr>
          <a:xfrm>
            <a:off x="11023973" y="6390220"/>
            <a:ext cx="10345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it-IT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algn="r"/>
            <a:endParaRPr lang="it-IT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algn="r"/>
            <a:endParaRPr lang="it-IT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EEE882-094B-43E4-8419-82B7292AC8BB}"/>
              </a:ext>
            </a:extLst>
          </p:cNvPr>
          <p:cNvSpPr txBox="1"/>
          <p:nvPr/>
        </p:nvSpPr>
        <p:spPr>
          <a:xfrm>
            <a:off x="10529691" y="109328"/>
            <a:ext cx="202311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 err="1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October</a:t>
            </a:r>
            <a:r>
              <a:rPr lang="it-IT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 24, 2023</a:t>
            </a:r>
          </a:p>
          <a:p>
            <a:endParaRPr lang="it-IT" sz="15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5601AD7-681B-7495-5FB4-7045CD395DB7}"/>
              </a:ext>
            </a:extLst>
          </p:cNvPr>
          <p:cNvSpPr/>
          <p:nvPr/>
        </p:nvSpPr>
        <p:spPr>
          <a:xfrm>
            <a:off x="0" y="0"/>
            <a:ext cx="3211034" cy="548640"/>
          </a:xfrm>
          <a:prstGeom prst="rect">
            <a:avLst/>
          </a:prstGeom>
          <a:solidFill>
            <a:srgbClr val="2A421A">
              <a:alpha val="5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465E97D-92DF-C04B-0DDF-53C606B72332}"/>
              </a:ext>
            </a:extLst>
          </p:cNvPr>
          <p:cNvSpPr/>
          <p:nvPr/>
        </p:nvSpPr>
        <p:spPr>
          <a:xfrm flipV="1">
            <a:off x="-1" y="6232257"/>
            <a:ext cx="12192000" cy="625742"/>
          </a:xfrm>
          <a:prstGeom prst="rect">
            <a:avLst/>
          </a:prstGeom>
          <a:gradFill flip="none" rotWithShape="1">
            <a:gsLst>
              <a:gs pos="35000">
                <a:srgbClr val="155726"/>
              </a:gs>
              <a:gs pos="68000">
                <a:srgbClr val="2A421A"/>
              </a:gs>
              <a:gs pos="14000">
                <a:srgbClr val="006C31"/>
              </a:gs>
            </a:gsLst>
            <a:lin ang="16200000" scaled="0"/>
            <a:tileRect/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Subtitle 4 1">
            <a:extLst>
              <a:ext uri="{FF2B5EF4-FFF2-40B4-BE49-F238E27FC236}">
                <a16:creationId xmlns:a16="http://schemas.microsoft.com/office/drawing/2014/main" id="{73E218AC-6CA4-90C9-1E45-0DC461F0B1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3" y="6390220"/>
            <a:ext cx="12192001" cy="625742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GB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Gridworld: value iteration VS linear programming</a:t>
            </a:r>
          </a:p>
          <a:p>
            <a:pPr>
              <a:spcBef>
                <a:spcPts val="0"/>
              </a:spcBef>
            </a:pP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18" name="Subtitle 4 2">
            <a:extLst>
              <a:ext uri="{FF2B5EF4-FFF2-40B4-BE49-F238E27FC236}">
                <a16:creationId xmlns:a16="http://schemas.microsoft.com/office/drawing/2014/main" id="{D2F1C021-28B2-C22A-DF72-E41280CE8865}"/>
              </a:ext>
            </a:extLst>
          </p:cNvPr>
          <p:cNvSpPr txBox="1">
            <a:spLocks/>
          </p:cNvSpPr>
          <p:nvPr/>
        </p:nvSpPr>
        <p:spPr>
          <a:xfrm>
            <a:off x="133481" y="6390220"/>
            <a:ext cx="4732020" cy="5148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fi-FI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S. Lippolis, G. Marsich</a:t>
            </a: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BF8A767-5205-2995-7744-D315487E428E}"/>
              </a:ext>
            </a:extLst>
          </p:cNvPr>
          <p:cNvSpPr/>
          <p:nvPr/>
        </p:nvSpPr>
        <p:spPr>
          <a:xfrm>
            <a:off x="3211034" y="0"/>
            <a:ext cx="4251243" cy="548640"/>
          </a:xfrm>
          <a:prstGeom prst="rect">
            <a:avLst/>
          </a:prstGeom>
          <a:solidFill>
            <a:srgbClr val="2A421A">
              <a:alpha val="5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1" name="Picture 10" descr="\documentclass{article}&#10;&#10;\usepackage{amsmath}&#10;\usepackage{xcolor}&#10;\pagestyle{empty}&#10;\usepackage{amsfonts} % it allows \mathbb&#10;\usepackage{amssymb}&#10;&#10;\definecolor{myDarkGreen}{rgb}{0.0, 0.5, 0.0}&#10;\definecolor{myDarkBlue}{rgb}{0.0, 0.0, 0.8}&#10;&#10;\begin{document}&#10;&#10;&#10;$$&#10;\max_{\pi} E \left(\sum_{t = 0}^{\infty} \gamma^t R_{t+1}\right)&#10;$$&#10;\end{document}" title="IguanaTex Bitmap Display">
            <a:extLst>
              <a:ext uri="{FF2B5EF4-FFF2-40B4-BE49-F238E27FC236}">
                <a16:creationId xmlns:a16="http://schemas.microsoft.com/office/drawing/2014/main" id="{3614EF1E-6559-10A0-AA6F-DA627C1B1CA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9216" y="1052046"/>
            <a:ext cx="2948792" cy="986062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CA7E500-EB6A-0940-024C-0F6316639AD2}"/>
              </a:ext>
            </a:extLst>
          </p:cNvPr>
          <p:cNvCxnSpPr/>
          <p:nvPr/>
        </p:nvCxnSpPr>
        <p:spPr>
          <a:xfrm>
            <a:off x="4893493" y="1545077"/>
            <a:ext cx="153529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0" name="Picture 19" descr="\documentclass{article}&#10;&#10;\usepackage{amsmath}&#10;\usepackage{xcolor}&#10;\pagestyle{empty}&#10;\usepackage{amsfonts} % it allows \mathbb&#10;\usepackage{amssymb}&#10;&#10;\definecolor{myDarkGreen}{rgb}{0.0, 0.5, 0.0}&#10;\definecolor{myDarkBlue}{rgb}{0.0, 0.0, 0.8}&#10;&#10;\begin{document}&#10;&#10;$$&#10;\max_{\pi} \sum_s V_{\pi} (s) \delta_0 (s)&#10;$$ &#10;&#10;\end{document}" title="IguanaTex Bitmap Display">
            <a:extLst>
              <a:ext uri="{FF2B5EF4-FFF2-40B4-BE49-F238E27FC236}">
                <a16:creationId xmlns:a16="http://schemas.microsoft.com/office/drawing/2014/main" id="{853939BC-9EE5-1BC3-A81D-6B502FE17876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9975" y="1273181"/>
            <a:ext cx="3189921" cy="83819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369459A-C35B-A737-500E-1A6D9EB95BCE}"/>
              </a:ext>
            </a:extLst>
          </p:cNvPr>
          <p:cNvSpPr txBox="1"/>
          <p:nvPr/>
        </p:nvSpPr>
        <p:spPr>
          <a:xfrm>
            <a:off x="87630" y="109328"/>
            <a:ext cx="2942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3. Linear programming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C9819A-DFF7-8B53-6180-559173ED4FA7}"/>
              </a:ext>
            </a:extLst>
          </p:cNvPr>
          <p:cNvSpPr txBox="1"/>
          <p:nvPr/>
        </p:nvSpPr>
        <p:spPr>
          <a:xfrm>
            <a:off x="3344146" y="92763"/>
            <a:ext cx="4118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B. Linear programming for </a:t>
            </a:r>
            <a:r>
              <a:rPr lang="it-IT" dirty="0" err="1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Gridworld</a:t>
            </a:r>
            <a:endParaRPr lang="it-IT" dirty="0">
              <a:solidFill>
                <a:schemeClr val="bg1"/>
              </a:solidFill>
              <a:latin typeface="Artifakt Element Thin" panose="020B0203050000020004" pitchFamily="34" charset="0"/>
              <a:ea typeface="Artifakt Element Thin" panose="020B02030500000200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822A007-076A-2196-B2D2-B28D2D50CFFF}"/>
              </a:ext>
            </a:extLst>
          </p:cNvPr>
          <p:cNvSpPr/>
          <p:nvPr/>
        </p:nvSpPr>
        <p:spPr>
          <a:xfrm>
            <a:off x="7462278" y="0"/>
            <a:ext cx="3067414" cy="548640"/>
          </a:xfrm>
          <a:prstGeom prst="rect">
            <a:avLst/>
          </a:prstGeom>
          <a:solidFill>
            <a:srgbClr val="2A421A">
              <a:alpha val="5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511C5A5-D956-0C94-4117-C7C7A454E0C0}"/>
              </a:ext>
            </a:extLst>
          </p:cNvPr>
          <p:cNvSpPr txBox="1"/>
          <p:nvPr/>
        </p:nvSpPr>
        <p:spPr>
          <a:xfrm>
            <a:off x="7580826" y="109328"/>
            <a:ext cx="2791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i. </a:t>
            </a:r>
            <a:r>
              <a:rPr lang="it-IT" dirty="0" err="1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Formalisation</a:t>
            </a:r>
            <a:endParaRPr lang="it-IT" dirty="0">
              <a:solidFill>
                <a:schemeClr val="bg1"/>
              </a:solidFill>
              <a:latin typeface="Artifakt Element Thin" panose="020B0203050000020004" pitchFamily="34" charset="0"/>
              <a:ea typeface="Artifakt Element Thin" panose="020B02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00689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E96437D-857F-A05A-58BD-7D74EAD1B9BE}"/>
              </a:ext>
            </a:extLst>
          </p:cNvPr>
          <p:cNvSpPr/>
          <p:nvPr/>
        </p:nvSpPr>
        <p:spPr>
          <a:xfrm>
            <a:off x="0" y="0"/>
            <a:ext cx="12192000" cy="548640"/>
          </a:xfrm>
          <a:prstGeom prst="rect">
            <a:avLst/>
          </a:prstGeom>
          <a:gradFill flip="none" rotWithShape="1">
            <a:gsLst>
              <a:gs pos="35000">
                <a:srgbClr val="155726"/>
              </a:gs>
              <a:gs pos="68000">
                <a:srgbClr val="2A421A"/>
              </a:gs>
              <a:gs pos="14000">
                <a:srgbClr val="006C31"/>
              </a:gs>
            </a:gsLst>
            <a:lin ang="16200000" scaled="0"/>
            <a:tileRect/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242FB0-2444-686C-0683-E9B5B3B1F156}"/>
              </a:ext>
            </a:extLst>
          </p:cNvPr>
          <p:cNvSpPr txBox="1"/>
          <p:nvPr/>
        </p:nvSpPr>
        <p:spPr>
          <a:xfrm>
            <a:off x="11023973" y="6390220"/>
            <a:ext cx="10345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it-IT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algn="r"/>
            <a:endParaRPr lang="it-IT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algn="r"/>
            <a:endParaRPr lang="it-IT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EEE882-094B-43E4-8419-82B7292AC8BB}"/>
              </a:ext>
            </a:extLst>
          </p:cNvPr>
          <p:cNvSpPr txBox="1"/>
          <p:nvPr/>
        </p:nvSpPr>
        <p:spPr>
          <a:xfrm>
            <a:off x="10529691" y="109328"/>
            <a:ext cx="202311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 err="1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October</a:t>
            </a:r>
            <a:r>
              <a:rPr lang="it-IT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 24, 2023</a:t>
            </a:r>
          </a:p>
          <a:p>
            <a:endParaRPr lang="it-IT" sz="15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43105F-DF33-401C-F19A-05AA53CAEB70}"/>
              </a:ext>
            </a:extLst>
          </p:cNvPr>
          <p:cNvSpPr txBox="1">
            <a:spLocks/>
          </p:cNvSpPr>
          <p:nvPr/>
        </p:nvSpPr>
        <p:spPr>
          <a:xfrm>
            <a:off x="541935" y="2982241"/>
            <a:ext cx="10931879" cy="70173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dirty="0">
                <a:solidFill>
                  <a:schemeClr val="accent6">
                    <a:lumMod val="75000"/>
                  </a:schemeClr>
                </a:solidFill>
                <a:latin typeface="Lucida Fax" panose="02060602050505020204" pitchFamily="18" charset="0"/>
              </a:rPr>
              <a:t>1. </a:t>
            </a:r>
            <a:r>
              <a:rPr lang="it-IT" dirty="0" err="1">
                <a:solidFill>
                  <a:schemeClr val="accent6">
                    <a:lumMod val="75000"/>
                  </a:schemeClr>
                </a:solidFill>
                <a:latin typeface="Lucida Fax" panose="02060602050505020204" pitchFamily="18" charset="0"/>
              </a:rPr>
              <a:t>Introduction</a:t>
            </a:r>
            <a:endParaRPr lang="it-IT" dirty="0">
              <a:solidFill>
                <a:schemeClr val="accent6">
                  <a:lumMod val="75000"/>
                </a:schemeClr>
              </a:solidFill>
              <a:latin typeface="Lucida Fax" panose="02060602050505020204" pitchFamily="18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5601AD7-681B-7495-5FB4-7045CD395DB7}"/>
              </a:ext>
            </a:extLst>
          </p:cNvPr>
          <p:cNvSpPr/>
          <p:nvPr/>
        </p:nvSpPr>
        <p:spPr>
          <a:xfrm>
            <a:off x="0" y="0"/>
            <a:ext cx="3211034" cy="548640"/>
          </a:xfrm>
          <a:prstGeom prst="rect">
            <a:avLst/>
          </a:prstGeom>
          <a:solidFill>
            <a:srgbClr val="2A421A">
              <a:alpha val="5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48203DD-21BB-71D8-389D-E58B1DD05692}"/>
              </a:ext>
            </a:extLst>
          </p:cNvPr>
          <p:cNvSpPr txBox="1"/>
          <p:nvPr/>
        </p:nvSpPr>
        <p:spPr>
          <a:xfrm>
            <a:off x="87630" y="109328"/>
            <a:ext cx="2942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1. </a:t>
            </a:r>
            <a:r>
              <a:rPr lang="it-IT" b="1" dirty="0" err="1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Introduction</a:t>
            </a:r>
            <a:endParaRPr lang="it-IT" b="1" dirty="0">
              <a:solidFill>
                <a:schemeClr val="bg1"/>
              </a:solidFill>
              <a:latin typeface="Artifakt Element Thin" panose="020B0203050000020004" pitchFamily="34" charset="0"/>
              <a:ea typeface="Artifakt Element Thin" panose="020B02030500000200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465E97D-92DF-C04B-0DDF-53C606B72332}"/>
              </a:ext>
            </a:extLst>
          </p:cNvPr>
          <p:cNvSpPr/>
          <p:nvPr/>
        </p:nvSpPr>
        <p:spPr>
          <a:xfrm flipV="1">
            <a:off x="-1" y="6232257"/>
            <a:ext cx="12192000" cy="625742"/>
          </a:xfrm>
          <a:prstGeom prst="rect">
            <a:avLst/>
          </a:prstGeom>
          <a:gradFill flip="none" rotWithShape="1">
            <a:gsLst>
              <a:gs pos="35000">
                <a:srgbClr val="155726"/>
              </a:gs>
              <a:gs pos="68000">
                <a:srgbClr val="2A421A"/>
              </a:gs>
              <a:gs pos="14000">
                <a:srgbClr val="006C31"/>
              </a:gs>
            </a:gsLst>
            <a:lin ang="16200000" scaled="0"/>
            <a:tileRect/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Subtitle 4">
            <a:extLst>
              <a:ext uri="{FF2B5EF4-FFF2-40B4-BE49-F238E27FC236}">
                <a16:creationId xmlns:a16="http://schemas.microsoft.com/office/drawing/2014/main" id="{73E218AC-6CA4-90C9-1E45-0DC461F0B1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3" y="6390220"/>
            <a:ext cx="12192001" cy="625742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GB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Gridworld: value iteration VS linear programming</a:t>
            </a:r>
          </a:p>
          <a:p>
            <a:pPr>
              <a:spcBef>
                <a:spcPts val="0"/>
              </a:spcBef>
            </a:pP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18" name="Subtitle 4">
            <a:extLst>
              <a:ext uri="{FF2B5EF4-FFF2-40B4-BE49-F238E27FC236}">
                <a16:creationId xmlns:a16="http://schemas.microsoft.com/office/drawing/2014/main" id="{D2F1C021-28B2-C22A-DF72-E41280CE8865}"/>
              </a:ext>
            </a:extLst>
          </p:cNvPr>
          <p:cNvSpPr txBox="1">
            <a:spLocks/>
          </p:cNvSpPr>
          <p:nvPr/>
        </p:nvSpPr>
        <p:spPr>
          <a:xfrm>
            <a:off x="133481" y="6390220"/>
            <a:ext cx="4732020" cy="5148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fi-FI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S. Lippolis, G. Marsich</a:t>
            </a: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407422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E96437D-857F-A05A-58BD-7D74EAD1B9BE}"/>
              </a:ext>
            </a:extLst>
          </p:cNvPr>
          <p:cNvSpPr/>
          <p:nvPr/>
        </p:nvSpPr>
        <p:spPr>
          <a:xfrm>
            <a:off x="0" y="0"/>
            <a:ext cx="12192000" cy="548640"/>
          </a:xfrm>
          <a:prstGeom prst="rect">
            <a:avLst/>
          </a:prstGeom>
          <a:gradFill flip="none" rotWithShape="1">
            <a:gsLst>
              <a:gs pos="35000">
                <a:srgbClr val="155726"/>
              </a:gs>
              <a:gs pos="68000">
                <a:srgbClr val="2A421A"/>
              </a:gs>
              <a:gs pos="14000">
                <a:srgbClr val="006C31"/>
              </a:gs>
            </a:gsLst>
            <a:lin ang="16200000" scaled="0"/>
            <a:tileRect/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242FB0-2444-686C-0683-E9B5B3B1F156}"/>
              </a:ext>
            </a:extLst>
          </p:cNvPr>
          <p:cNvSpPr txBox="1"/>
          <p:nvPr/>
        </p:nvSpPr>
        <p:spPr>
          <a:xfrm>
            <a:off x="11023973" y="6390220"/>
            <a:ext cx="10345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it-IT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algn="r"/>
            <a:endParaRPr lang="it-IT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algn="r"/>
            <a:endParaRPr lang="it-IT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EEE882-094B-43E4-8419-82B7292AC8BB}"/>
              </a:ext>
            </a:extLst>
          </p:cNvPr>
          <p:cNvSpPr txBox="1"/>
          <p:nvPr/>
        </p:nvSpPr>
        <p:spPr>
          <a:xfrm>
            <a:off x="10529691" y="109328"/>
            <a:ext cx="202311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 err="1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October</a:t>
            </a:r>
            <a:r>
              <a:rPr lang="it-IT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 24, 2023</a:t>
            </a:r>
          </a:p>
          <a:p>
            <a:endParaRPr lang="it-IT" sz="15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5601AD7-681B-7495-5FB4-7045CD395DB7}"/>
              </a:ext>
            </a:extLst>
          </p:cNvPr>
          <p:cNvSpPr/>
          <p:nvPr/>
        </p:nvSpPr>
        <p:spPr>
          <a:xfrm>
            <a:off x="0" y="0"/>
            <a:ext cx="3211034" cy="548640"/>
          </a:xfrm>
          <a:prstGeom prst="rect">
            <a:avLst/>
          </a:prstGeom>
          <a:solidFill>
            <a:srgbClr val="2A421A">
              <a:alpha val="5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465E97D-92DF-C04B-0DDF-53C606B72332}"/>
              </a:ext>
            </a:extLst>
          </p:cNvPr>
          <p:cNvSpPr/>
          <p:nvPr/>
        </p:nvSpPr>
        <p:spPr>
          <a:xfrm flipV="1">
            <a:off x="-1" y="6232257"/>
            <a:ext cx="12192000" cy="625742"/>
          </a:xfrm>
          <a:prstGeom prst="rect">
            <a:avLst/>
          </a:prstGeom>
          <a:gradFill flip="none" rotWithShape="1">
            <a:gsLst>
              <a:gs pos="35000">
                <a:srgbClr val="155726"/>
              </a:gs>
              <a:gs pos="68000">
                <a:srgbClr val="2A421A"/>
              </a:gs>
              <a:gs pos="14000">
                <a:srgbClr val="006C31"/>
              </a:gs>
            </a:gsLst>
            <a:lin ang="16200000" scaled="0"/>
            <a:tileRect/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Subtitle 4 1">
            <a:extLst>
              <a:ext uri="{FF2B5EF4-FFF2-40B4-BE49-F238E27FC236}">
                <a16:creationId xmlns:a16="http://schemas.microsoft.com/office/drawing/2014/main" id="{73E218AC-6CA4-90C9-1E45-0DC461F0B1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3" y="6390220"/>
            <a:ext cx="12192001" cy="625742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GB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Gridworld: value iteration VS linear programming</a:t>
            </a:r>
          </a:p>
          <a:p>
            <a:pPr>
              <a:spcBef>
                <a:spcPts val="0"/>
              </a:spcBef>
            </a:pP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18" name="Subtitle 4 2">
            <a:extLst>
              <a:ext uri="{FF2B5EF4-FFF2-40B4-BE49-F238E27FC236}">
                <a16:creationId xmlns:a16="http://schemas.microsoft.com/office/drawing/2014/main" id="{D2F1C021-28B2-C22A-DF72-E41280CE8865}"/>
              </a:ext>
            </a:extLst>
          </p:cNvPr>
          <p:cNvSpPr txBox="1">
            <a:spLocks/>
          </p:cNvSpPr>
          <p:nvPr/>
        </p:nvSpPr>
        <p:spPr>
          <a:xfrm>
            <a:off x="133481" y="6390220"/>
            <a:ext cx="4732020" cy="5148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fi-FI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S. Lippolis, G. Marsich</a:t>
            </a: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BF8A767-5205-2995-7744-D315487E428E}"/>
              </a:ext>
            </a:extLst>
          </p:cNvPr>
          <p:cNvSpPr/>
          <p:nvPr/>
        </p:nvSpPr>
        <p:spPr>
          <a:xfrm>
            <a:off x="3211034" y="0"/>
            <a:ext cx="4251243" cy="548640"/>
          </a:xfrm>
          <a:prstGeom prst="rect">
            <a:avLst/>
          </a:prstGeom>
          <a:solidFill>
            <a:srgbClr val="2A421A">
              <a:alpha val="5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1" name="Picture 10" descr="\documentclass{article}&#10;&#10;\usepackage{amsmath}&#10;\usepackage{xcolor}&#10;\pagestyle{empty}&#10;\usepackage{amsfonts} % it allows \mathbb&#10;\usepackage{amssymb}&#10;&#10;\definecolor{myDarkGreen}{rgb}{0.0, 0.5, 0.0}&#10;\definecolor{myDarkBlue}{rgb}{0.0, 0.0, 0.8}&#10;&#10;\begin{document}&#10;&#10;&#10;$$&#10;\max_{\pi} E \left(\sum_{t = 0}^{\infty} \gamma^t R_{t+1}\right)&#10;$$&#10;\end{document}" title="IguanaTex Bitmap Display">
            <a:extLst>
              <a:ext uri="{FF2B5EF4-FFF2-40B4-BE49-F238E27FC236}">
                <a16:creationId xmlns:a16="http://schemas.microsoft.com/office/drawing/2014/main" id="{3614EF1E-6559-10A0-AA6F-DA627C1B1CA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9216" y="1052046"/>
            <a:ext cx="2948792" cy="986062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CA7E500-EB6A-0940-024C-0F6316639AD2}"/>
              </a:ext>
            </a:extLst>
          </p:cNvPr>
          <p:cNvCxnSpPr/>
          <p:nvPr/>
        </p:nvCxnSpPr>
        <p:spPr>
          <a:xfrm>
            <a:off x="4893493" y="1545077"/>
            <a:ext cx="153529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0" name="Picture 19" descr="\documentclass{article}&#10;&#10;\usepackage{amsmath}&#10;\usepackage{xcolor}&#10;\pagestyle{empty}&#10;\usepackage{amsfonts} % it allows \mathbb&#10;\usepackage{amssymb}&#10;&#10;\definecolor{myDarkGreen}{rgb}{0.0, 0.5, 0.0}&#10;\definecolor{myDarkBlue}{rgb}{0.0, 0.0, 0.8}&#10;&#10;\begin{document}&#10;&#10;$$&#10;\max_{\pi} \sum_s V_{\pi} (s) \delta_0 (s)&#10;$$ &#10;&#10;\end{document}" title="IguanaTex Bitmap Display">
            <a:extLst>
              <a:ext uri="{FF2B5EF4-FFF2-40B4-BE49-F238E27FC236}">
                <a16:creationId xmlns:a16="http://schemas.microsoft.com/office/drawing/2014/main" id="{853939BC-9EE5-1BC3-A81D-6B502FE17876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9975" y="1273181"/>
            <a:ext cx="3189921" cy="838192"/>
          </a:xfrm>
          <a:prstGeom prst="rect">
            <a:avLst/>
          </a:prstGeom>
        </p:spPr>
      </p:pic>
      <p:pic>
        <p:nvPicPr>
          <p:cNvPr id="21" name="Picture 20" descr="\documentclass{article}&#10;&#10;\usepackage{amsmath}&#10;\usepackage{xcolor}&#10;\pagestyle{empty}&#10;\usepackage{amsfonts} % it allows \mathbb&#10;\usepackage{amssymb}&#10;&#10;\definecolor{myDarkGreen}{rgb}{0.0, 0.5, 0.0}&#10;\definecolor{myDarkBlue}{rgb}{0.0, 0.0, 0.8}&#10;&#10;\begin{document}&#10;&#10;&#10;\begin{align*}&#10;&amp; \underset{V \in \mathbb{R}^{|S|}}{\min} \sum_{s \in S} V(s) \delta_0 (s) \\&#10;&amp; V (s) \ge \max_{a \in A} [r(s,a) + \sum_{s' \in S} p(s',r|s,a) * \gamma * V(s') ] &amp; \forall s \in S - goals \\&#10;&amp; V(s) = 0, \hspace{1em} \forall s \in goals&#10;\end{align*}&#10;\end{document}" title="IguanaTex Bitmap Display">
            <a:extLst>
              <a:ext uri="{FF2B5EF4-FFF2-40B4-BE49-F238E27FC236}">
                <a16:creationId xmlns:a16="http://schemas.microsoft.com/office/drawing/2014/main" id="{EBCA88AD-3F98-6D5A-F546-39908F433ECE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715" y="2835913"/>
            <a:ext cx="10029939" cy="222386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5CB5F60-4C8E-CE57-5E4B-F1E5F4A4E8E1}"/>
              </a:ext>
            </a:extLst>
          </p:cNvPr>
          <p:cNvSpPr txBox="1"/>
          <p:nvPr/>
        </p:nvSpPr>
        <p:spPr>
          <a:xfrm>
            <a:off x="3344146" y="92763"/>
            <a:ext cx="4118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B. Linear programming for </a:t>
            </a:r>
            <a:r>
              <a:rPr lang="it-IT" dirty="0" err="1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Gridworld</a:t>
            </a:r>
            <a:endParaRPr lang="it-IT" dirty="0">
              <a:solidFill>
                <a:schemeClr val="bg1"/>
              </a:solidFill>
              <a:latin typeface="Artifakt Element Thin" panose="020B0203050000020004" pitchFamily="34" charset="0"/>
              <a:ea typeface="Artifakt Element Thin" panose="020B02030500000200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D5E7480-C8B7-0C4B-A7CA-AED372EC791A}"/>
              </a:ext>
            </a:extLst>
          </p:cNvPr>
          <p:cNvSpPr/>
          <p:nvPr/>
        </p:nvSpPr>
        <p:spPr>
          <a:xfrm>
            <a:off x="7462278" y="0"/>
            <a:ext cx="3067414" cy="548640"/>
          </a:xfrm>
          <a:prstGeom prst="rect">
            <a:avLst/>
          </a:prstGeom>
          <a:solidFill>
            <a:srgbClr val="2A421A">
              <a:alpha val="5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999210-CE44-07BD-81E6-46B0B59A13DE}"/>
              </a:ext>
            </a:extLst>
          </p:cNvPr>
          <p:cNvSpPr txBox="1"/>
          <p:nvPr/>
        </p:nvSpPr>
        <p:spPr>
          <a:xfrm>
            <a:off x="7580826" y="109328"/>
            <a:ext cx="2791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i. </a:t>
            </a:r>
            <a:r>
              <a:rPr lang="it-IT" dirty="0" err="1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Formalisation</a:t>
            </a:r>
            <a:endParaRPr lang="it-IT" dirty="0">
              <a:solidFill>
                <a:schemeClr val="bg1"/>
              </a:solidFill>
              <a:latin typeface="Artifakt Element Thin" panose="020B0203050000020004" pitchFamily="34" charset="0"/>
              <a:ea typeface="Artifakt Element Thin" panose="020B02030500000200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48D2B32-BA5A-B3D9-69C0-E0CCBEBC19AD}"/>
              </a:ext>
            </a:extLst>
          </p:cNvPr>
          <p:cNvSpPr txBox="1"/>
          <p:nvPr/>
        </p:nvSpPr>
        <p:spPr>
          <a:xfrm>
            <a:off x="87630" y="109328"/>
            <a:ext cx="2942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3. Linear programming</a:t>
            </a:r>
          </a:p>
        </p:txBody>
      </p:sp>
    </p:spTree>
    <p:extLst>
      <p:ext uri="{BB962C8B-B14F-4D97-AF65-F5344CB8AC3E}">
        <p14:creationId xmlns:p14="http://schemas.microsoft.com/office/powerpoint/2010/main" val="32291781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E96437D-857F-A05A-58BD-7D74EAD1B9BE}"/>
              </a:ext>
            </a:extLst>
          </p:cNvPr>
          <p:cNvSpPr/>
          <p:nvPr/>
        </p:nvSpPr>
        <p:spPr>
          <a:xfrm>
            <a:off x="0" y="0"/>
            <a:ext cx="12192000" cy="548640"/>
          </a:xfrm>
          <a:prstGeom prst="rect">
            <a:avLst/>
          </a:prstGeom>
          <a:gradFill flip="none" rotWithShape="1">
            <a:gsLst>
              <a:gs pos="35000">
                <a:srgbClr val="155726"/>
              </a:gs>
              <a:gs pos="68000">
                <a:srgbClr val="2A421A"/>
              </a:gs>
              <a:gs pos="14000">
                <a:srgbClr val="006C31"/>
              </a:gs>
            </a:gsLst>
            <a:lin ang="16200000" scaled="0"/>
            <a:tileRect/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242FB0-2444-686C-0683-E9B5B3B1F156}"/>
              </a:ext>
            </a:extLst>
          </p:cNvPr>
          <p:cNvSpPr txBox="1"/>
          <p:nvPr/>
        </p:nvSpPr>
        <p:spPr>
          <a:xfrm>
            <a:off x="11023973" y="6390220"/>
            <a:ext cx="10345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it-IT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algn="r"/>
            <a:endParaRPr lang="it-IT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algn="r"/>
            <a:endParaRPr lang="it-IT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EEE882-094B-43E4-8419-82B7292AC8BB}"/>
              </a:ext>
            </a:extLst>
          </p:cNvPr>
          <p:cNvSpPr txBox="1"/>
          <p:nvPr/>
        </p:nvSpPr>
        <p:spPr>
          <a:xfrm>
            <a:off x="10529691" y="109328"/>
            <a:ext cx="202311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 err="1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October</a:t>
            </a:r>
            <a:r>
              <a:rPr lang="it-IT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 24, 2023</a:t>
            </a:r>
          </a:p>
          <a:p>
            <a:endParaRPr lang="it-IT" sz="15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5601AD7-681B-7495-5FB4-7045CD395DB7}"/>
              </a:ext>
            </a:extLst>
          </p:cNvPr>
          <p:cNvSpPr/>
          <p:nvPr/>
        </p:nvSpPr>
        <p:spPr>
          <a:xfrm>
            <a:off x="0" y="0"/>
            <a:ext cx="3211034" cy="548640"/>
          </a:xfrm>
          <a:prstGeom prst="rect">
            <a:avLst/>
          </a:prstGeom>
          <a:solidFill>
            <a:srgbClr val="2A421A">
              <a:alpha val="5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465E97D-92DF-C04B-0DDF-53C606B72332}"/>
              </a:ext>
            </a:extLst>
          </p:cNvPr>
          <p:cNvSpPr/>
          <p:nvPr/>
        </p:nvSpPr>
        <p:spPr>
          <a:xfrm flipV="1">
            <a:off x="-1" y="6232257"/>
            <a:ext cx="12192000" cy="625742"/>
          </a:xfrm>
          <a:prstGeom prst="rect">
            <a:avLst/>
          </a:prstGeom>
          <a:gradFill flip="none" rotWithShape="1">
            <a:gsLst>
              <a:gs pos="35000">
                <a:srgbClr val="155726"/>
              </a:gs>
              <a:gs pos="68000">
                <a:srgbClr val="2A421A"/>
              </a:gs>
              <a:gs pos="14000">
                <a:srgbClr val="006C31"/>
              </a:gs>
            </a:gsLst>
            <a:lin ang="16200000" scaled="0"/>
            <a:tileRect/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Subtitle 4 1">
            <a:extLst>
              <a:ext uri="{FF2B5EF4-FFF2-40B4-BE49-F238E27FC236}">
                <a16:creationId xmlns:a16="http://schemas.microsoft.com/office/drawing/2014/main" id="{73E218AC-6CA4-90C9-1E45-0DC461F0B1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3" y="6390220"/>
            <a:ext cx="12192001" cy="625742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GB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Gridworld: value iteration VS linear programming</a:t>
            </a:r>
          </a:p>
          <a:p>
            <a:pPr>
              <a:spcBef>
                <a:spcPts val="0"/>
              </a:spcBef>
            </a:pP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18" name="Subtitle 4 2">
            <a:extLst>
              <a:ext uri="{FF2B5EF4-FFF2-40B4-BE49-F238E27FC236}">
                <a16:creationId xmlns:a16="http://schemas.microsoft.com/office/drawing/2014/main" id="{D2F1C021-28B2-C22A-DF72-E41280CE8865}"/>
              </a:ext>
            </a:extLst>
          </p:cNvPr>
          <p:cNvSpPr txBox="1">
            <a:spLocks/>
          </p:cNvSpPr>
          <p:nvPr/>
        </p:nvSpPr>
        <p:spPr>
          <a:xfrm>
            <a:off x="133481" y="6390220"/>
            <a:ext cx="4732020" cy="5148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fi-FI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S. Lippolis, G. Marsich</a:t>
            </a: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BF8A767-5205-2995-7744-D315487E428E}"/>
              </a:ext>
            </a:extLst>
          </p:cNvPr>
          <p:cNvSpPr/>
          <p:nvPr/>
        </p:nvSpPr>
        <p:spPr>
          <a:xfrm>
            <a:off x="3211034" y="0"/>
            <a:ext cx="4251243" cy="548640"/>
          </a:xfrm>
          <a:prstGeom prst="rect">
            <a:avLst/>
          </a:prstGeom>
          <a:solidFill>
            <a:srgbClr val="2A421A">
              <a:alpha val="5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2" name="Picture 11" descr="\documentclass{article}&#10;&#10;\usepackage{amsmath}&#10;\usepackage{xcolor}&#10;\pagestyle{empty}&#10;\usepackage{amsfonts} % it allows \mathbb&#10;\usepackage{amssymb}&#10;&#10;\definecolor{myDarkGreen}{rgb}{0.0, 0.5, 0.0}&#10;\definecolor{myDarkBlue}{rgb}{0.0, 0.0, 0.8}&#10;&#10;\begin{document}&#10;&#10;Objective function: &#10;$$&#10;f(V) = \sum_s V(s) \delta_0 (s)&#10;$$&#10;and $\delta_0 (s) \in \mathbb{E}$ for all $s$, then $f$ is clearly linear in $V$.&#10;&#10;Constraints:&#10;$$&#10;g_s(V) \ge 0, \hspace{1em} \forall s \in S, s \notin goals&#10;$$&#10;where&#10;$$&#10;g_s(V) = V(s) - \sum_{s' \in S} \gamma P(s' | s,a) V(s') &#10;$$&#10;and $\gamma \in (0,1)$ and $P(s' | s,a) \in \mathbb{R}$, the $g_s$ are all linear in $V$. &#10;&#10;\end{document}" title="IguanaTex Bitmap Display">
            <a:extLst>
              <a:ext uri="{FF2B5EF4-FFF2-40B4-BE49-F238E27FC236}">
                <a16:creationId xmlns:a16="http://schemas.microsoft.com/office/drawing/2014/main" id="{840F91C2-C1F5-FC03-6420-A4F16ECABE0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232" y="1425755"/>
            <a:ext cx="7266473" cy="3720692"/>
          </a:xfrm>
          <a:prstGeom prst="rect">
            <a:avLst/>
          </a:prstGeom>
        </p:spPr>
      </p:pic>
      <p:sp>
        <p:nvSpPr>
          <p:cNvPr id="14" name="Right Brace 13">
            <a:extLst>
              <a:ext uri="{FF2B5EF4-FFF2-40B4-BE49-F238E27FC236}">
                <a16:creationId xmlns:a16="http://schemas.microsoft.com/office/drawing/2014/main" id="{3A65B1AA-4C3E-DF3E-C92F-627CCA812276}"/>
              </a:ext>
            </a:extLst>
          </p:cNvPr>
          <p:cNvSpPr/>
          <p:nvPr/>
        </p:nvSpPr>
        <p:spPr>
          <a:xfrm>
            <a:off x="8042987" y="1355943"/>
            <a:ext cx="727788" cy="3720692"/>
          </a:xfrm>
          <a:prstGeom prst="rightBrace">
            <a:avLst>
              <a:gd name="adj1" fmla="val 8333"/>
              <a:gd name="adj2" fmla="val 49248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A25FAD7-4655-EC45-A522-826C0C47B63E}"/>
              </a:ext>
            </a:extLst>
          </p:cNvPr>
          <p:cNvSpPr txBox="1"/>
          <p:nvPr/>
        </p:nvSpPr>
        <p:spPr>
          <a:xfrm>
            <a:off x="8948057" y="2678087"/>
            <a:ext cx="272649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+mj-lt"/>
              </a:rPr>
              <a:t>We can use fast methods as t</a:t>
            </a:r>
            <a:r>
              <a:rPr lang="en-US" b="0" dirty="0">
                <a:effectLst/>
                <a:latin typeface="+mj-lt"/>
              </a:rPr>
              <a:t>he simplex method and interior-point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A4DEBEE-6748-E6F4-A4E4-77DA1BEB2E8C}"/>
              </a:ext>
            </a:extLst>
          </p:cNvPr>
          <p:cNvSpPr txBox="1"/>
          <p:nvPr/>
        </p:nvSpPr>
        <p:spPr>
          <a:xfrm>
            <a:off x="8285584" y="5546198"/>
            <a:ext cx="2891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0070C0"/>
                </a:solidFill>
                <a:hlinkClick r:id="rId5" action="ppaction://hlinksldjump"/>
              </a:rPr>
              <a:t>Geometrical view of linearity</a:t>
            </a:r>
            <a:endParaRPr lang="en-GB" dirty="0">
              <a:solidFill>
                <a:srgbClr val="0070C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A2E9B9-0C5D-E79E-924D-79330371E3A6}"/>
              </a:ext>
            </a:extLst>
          </p:cNvPr>
          <p:cNvSpPr txBox="1"/>
          <p:nvPr/>
        </p:nvSpPr>
        <p:spPr>
          <a:xfrm>
            <a:off x="3344146" y="92763"/>
            <a:ext cx="4118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B. Linear programming for </a:t>
            </a:r>
            <a:r>
              <a:rPr lang="it-IT" dirty="0" err="1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Gridworld</a:t>
            </a:r>
            <a:endParaRPr lang="it-IT" dirty="0">
              <a:solidFill>
                <a:schemeClr val="bg1"/>
              </a:solidFill>
              <a:latin typeface="Artifakt Element Thin" panose="020B0203050000020004" pitchFamily="34" charset="0"/>
              <a:ea typeface="Artifakt Element Thin" panose="020B02030500000200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BC5589-AAFF-CE40-52BE-35B82DCFF45D}"/>
              </a:ext>
            </a:extLst>
          </p:cNvPr>
          <p:cNvSpPr/>
          <p:nvPr/>
        </p:nvSpPr>
        <p:spPr>
          <a:xfrm>
            <a:off x="7462278" y="0"/>
            <a:ext cx="3067414" cy="548640"/>
          </a:xfrm>
          <a:prstGeom prst="rect">
            <a:avLst/>
          </a:prstGeom>
          <a:solidFill>
            <a:srgbClr val="2A421A">
              <a:alpha val="5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900666-127D-D626-7096-E8EFC00676AF}"/>
              </a:ext>
            </a:extLst>
          </p:cNvPr>
          <p:cNvSpPr txBox="1"/>
          <p:nvPr/>
        </p:nvSpPr>
        <p:spPr>
          <a:xfrm>
            <a:off x="7580826" y="109328"/>
            <a:ext cx="2791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ii. </a:t>
            </a:r>
            <a:r>
              <a:rPr lang="it-IT" dirty="0" err="1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Linearity</a:t>
            </a:r>
            <a:endParaRPr lang="it-IT" dirty="0">
              <a:solidFill>
                <a:schemeClr val="bg1"/>
              </a:solidFill>
              <a:latin typeface="Artifakt Element Thin" panose="020B0203050000020004" pitchFamily="34" charset="0"/>
              <a:ea typeface="Artifakt Element Thin" panose="020B02030500000200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1EFD65-8F35-2030-F604-3D75FA362B79}"/>
              </a:ext>
            </a:extLst>
          </p:cNvPr>
          <p:cNvSpPr txBox="1"/>
          <p:nvPr/>
        </p:nvSpPr>
        <p:spPr>
          <a:xfrm>
            <a:off x="87630" y="109328"/>
            <a:ext cx="2942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3. Linear programming</a:t>
            </a:r>
          </a:p>
        </p:txBody>
      </p:sp>
    </p:spTree>
    <p:extLst>
      <p:ext uri="{BB962C8B-B14F-4D97-AF65-F5344CB8AC3E}">
        <p14:creationId xmlns:p14="http://schemas.microsoft.com/office/powerpoint/2010/main" val="4650550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E96437D-857F-A05A-58BD-7D74EAD1B9BE}"/>
              </a:ext>
            </a:extLst>
          </p:cNvPr>
          <p:cNvSpPr/>
          <p:nvPr/>
        </p:nvSpPr>
        <p:spPr>
          <a:xfrm>
            <a:off x="0" y="0"/>
            <a:ext cx="12192000" cy="548640"/>
          </a:xfrm>
          <a:prstGeom prst="rect">
            <a:avLst/>
          </a:prstGeom>
          <a:gradFill flip="none" rotWithShape="1">
            <a:gsLst>
              <a:gs pos="35000">
                <a:srgbClr val="155726"/>
              </a:gs>
              <a:gs pos="68000">
                <a:srgbClr val="2A421A"/>
              </a:gs>
              <a:gs pos="14000">
                <a:srgbClr val="006C31"/>
              </a:gs>
            </a:gsLst>
            <a:lin ang="16200000" scaled="0"/>
            <a:tileRect/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242FB0-2444-686C-0683-E9B5B3B1F156}"/>
              </a:ext>
            </a:extLst>
          </p:cNvPr>
          <p:cNvSpPr txBox="1"/>
          <p:nvPr/>
        </p:nvSpPr>
        <p:spPr>
          <a:xfrm>
            <a:off x="11023973" y="6390220"/>
            <a:ext cx="10345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it-IT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algn="r"/>
            <a:endParaRPr lang="it-IT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algn="r"/>
            <a:endParaRPr lang="it-IT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EEE882-094B-43E4-8419-82B7292AC8BB}"/>
              </a:ext>
            </a:extLst>
          </p:cNvPr>
          <p:cNvSpPr txBox="1"/>
          <p:nvPr/>
        </p:nvSpPr>
        <p:spPr>
          <a:xfrm>
            <a:off x="10529691" y="109328"/>
            <a:ext cx="202311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 err="1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October</a:t>
            </a:r>
            <a:r>
              <a:rPr lang="it-IT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 24, 2023</a:t>
            </a:r>
          </a:p>
          <a:p>
            <a:endParaRPr lang="it-IT" sz="15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5601AD7-681B-7495-5FB4-7045CD395DB7}"/>
              </a:ext>
            </a:extLst>
          </p:cNvPr>
          <p:cNvSpPr/>
          <p:nvPr/>
        </p:nvSpPr>
        <p:spPr>
          <a:xfrm>
            <a:off x="0" y="0"/>
            <a:ext cx="3211034" cy="548640"/>
          </a:xfrm>
          <a:prstGeom prst="rect">
            <a:avLst/>
          </a:prstGeom>
          <a:solidFill>
            <a:srgbClr val="2A421A">
              <a:alpha val="5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465E97D-92DF-C04B-0DDF-53C606B72332}"/>
              </a:ext>
            </a:extLst>
          </p:cNvPr>
          <p:cNvSpPr/>
          <p:nvPr/>
        </p:nvSpPr>
        <p:spPr>
          <a:xfrm flipV="1">
            <a:off x="-1" y="6232257"/>
            <a:ext cx="12192000" cy="625742"/>
          </a:xfrm>
          <a:prstGeom prst="rect">
            <a:avLst/>
          </a:prstGeom>
          <a:gradFill flip="none" rotWithShape="1">
            <a:gsLst>
              <a:gs pos="35000">
                <a:srgbClr val="155726"/>
              </a:gs>
              <a:gs pos="68000">
                <a:srgbClr val="2A421A"/>
              </a:gs>
              <a:gs pos="14000">
                <a:srgbClr val="006C31"/>
              </a:gs>
            </a:gsLst>
            <a:lin ang="16200000" scaled="0"/>
            <a:tileRect/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Subtitle 4">
            <a:extLst>
              <a:ext uri="{FF2B5EF4-FFF2-40B4-BE49-F238E27FC236}">
                <a16:creationId xmlns:a16="http://schemas.microsoft.com/office/drawing/2014/main" id="{73E218AC-6CA4-90C9-1E45-0DC461F0B1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3" y="6390220"/>
            <a:ext cx="12192001" cy="625742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GB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Gridworld: value iteration VS linear programming</a:t>
            </a:r>
          </a:p>
          <a:p>
            <a:pPr>
              <a:spcBef>
                <a:spcPts val="0"/>
              </a:spcBef>
            </a:pP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18" name="Subtitle 4">
            <a:extLst>
              <a:ext uri="{FF2B5EF4-FFF2-40B4-BE49-F238E27FC236}">
                <a16:creationId xmlns:a16="http://schemas.microsoft.com/office/drawing/2014/main" id="{D2F1C021-28B2-C22A-DF72-E41280CE8865}"/>
              </a:ext>
            </a:extLst>
          </p:cNvPr>
          <p:cNvSpPr txBox="1">
            <a:spLocks/>
          </p:cNvSpPr>
          <p:nvPr/>
        </p:nvSpPr>
        <p:spPr>
          <a:xfrm>
            <a:off x="133481" y="6390220"/>
            <a:ext cx="4732020" cy="5148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fi-FI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S. Lippolis, G. Marsich</a:t>
            </a: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BF8A767-5205-2995-7744-D315487E428E}"/>
              </a:ext>
            </a:extLst>
          </p:cNvPr>
          <p:cNvSpPr/>
          <p:nvPr/>
        </p:nvSpPr>
        <p:spPr>
          <a:xfrm>
            <a:off x="3211034" y="0"/>
            <a:ext cx="4251243" cy="548640"/>
          </a:xfrm>
          <a:prstGeom prst="rect">
            <a:avLst/>
          </a:prstGeom>
          <a:solidFill>
            <a:srgbClr val="2A421A">
              <a:alpha val="5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35ADE2-AB30-C772-DB0E-8A070B5F2F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044" y="1970914"/>
            <a:ext cx="2972058" cy="41913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EBD01F3-A86B-5814-644C-69BA4A8D55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5461" y="1865243"/>
            <a:ext cx="2956816" cy="425232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4195572-A2E0-DCC1-BC29-50451F996D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07521" y="1970914"/>
            <a:ext cx="3017782" cy="420660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A1F72CC-8EFE-F3F7-FEFC-4E1DFE443483}"/>
                  </a:ext>
                </a:extLst>
              </p:cNvPr>
              <p:cNvSpPr txBox="1"/>
              <p:nvPr/>
            </p:nvSpPr>
            <p:spPr>
              <a:xfrm>
                <a:off x="1939722" y="1504431"/>
                <a:ext cx="109055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GB" sz="2400" dirty="0"/>
                  <a:t> = 0.95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A1F72CC-8EFE-F3F7-FEFC-4E1DFE4434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9722" y="1504431"/>
                <a:ext cx="1090557" cy="369332"/>
              </a:xfrm>
              <a:prstGeom prst="rect">
                <a:avLst/>
              </a:prstGeom>
              <a:blipFill>
                <a:blip r:embed="rId6"/>
                <a:stretch>
                  <a:fillRect l="-9497" t="-26667" r="-8380" b="-50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7484906-E065-A1F0-8BCF-506916817996}"/>
                  </a:ext>
                </a:extLst>
              </p:cNvPr>
              <p:cNvSpPr txBox="1"/>
              <p:nvPr/>
            </p:nvSpPr>
            <p:spPr>
              <a:xfrm>
                <a:off x="5558945" y="1504431"/>
                <a:ext cx="84984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GB" sz="2400" dirty="0"/>
                  <a:t> = 0.3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7484906-E065-A1F0-8BCF-5069168179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8945" y="1504431"/>
                <a:ext cx="849848" cy="369332"/>
              </a:xfrm>
              <a:prstGeom prst="rect">
                <a:avLst/>
              </a:prstGeom>
              <a:blipFill>
                <a:blip r:embed="rId7"/>
                <a:stretch>
                  <a:fillRect l="-12950" t="-26667" r="-20863" b="-50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0D74F12-4300-379B-3F41-A6E36876A611}"/>
                  </a:ext>
                </a:extLst>
              </p:cNvPr>
              <p:cNvSpPr txBox="1"/>
              <p:nvPr/>
            </p:nvSpPr>
            <p:spPr>
              <a:xfrm>
                <a:off x="9326820" y="1559777"/>
                <a:ext cx="100534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GB" sz="2400" dirty="0"/>
                  <a:t> = 0.01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0D74F12-4300-379B-3F41-A6E36876A6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6820" y="1559777"/>
                <a:ext cx="1005340" cy="369332"/>
              </a:xfrm>
              <a:prstGeom prst="rect">
                <a:avLst/>
              </a:prstGeom>
              <a:blipFill>
                <a:blip r:embed="rId8"/>
                <a:stretch>
                  <a:fillRect l="-10909" t="-26667" r="-16970" b="-50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236AB99-919F-5322-6D59-45008C19D9F8}"/>
                  </a:ext>
                </a:extLst>
              </p:cNvPr>
              <p:cNvSpPr txBox="1"/>
              <p:nvPr/>
            </p:nvSpPr>
            <p:spPr>
              <a:xfrm>
                <a:off x="2294792" y="784615"/>
                <a:ext cx="732162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it-IT" sz="2400" b="0" i="0" smtClean="0">
                          <a:latin typeface="Cambria Math" panose="02040503050406030204" pitchFamily="18" charset="0"/>
                        </a:rPr>
                        <m:t>effective</m:t>
                      </m:r>
                      <m:r>
                        <a:rPr lang="it-IT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it-IT" sz="2400" b="0" i="0" smtClean="0">
                          <a:latin typeface="Cambria Math" panose="02040503050406030204" pitchFamily="18" charset="0"/>
                        </a:rPr>
                        <m:t>time</m:t>
                      </m:r>
                      <m:r>
                        <a:rPr lang="it-IT" sz="2400" b="0" i="0" smtClean="0">
                          <a:latin typeface="Cambria Math" panose="02040503050406030204" pitchFamily="18" charset="0"/>
                        </a:rPr>
                        <m:t>="</m:t>
                      </m:r>
                      <m:r>
                        <m:rPr>
                          <m:sty m:val="p"/>
                        </m:rPr>
                        <a:rPr lang="it-IT" sz="2400" b="0" i="0" smtClean="0">
                          <a:latin typeface="Cambria Math" panose="02040503050406030204" pitchFamily="18" charset="0"/>
                        </a:rPr>
                        <m:t>how</m:t>
                      </m:r>
                      <m:r>
                        <a:rPr lang="it-IT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it-IT" sz="2400" b="0" i="0" smtClean="0">
                          <a:latin typeface="Cambria Math" panose="02040503050406030204" pitchFamily="18" charset="0"/>
                        </a:rPr>
                        <m:t>far</m:t>
                      </m:r>
                      <m:r>
                        <a:rPr lang="it-IT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it-IT" sz="2400" b="0" i="0" smtClean="0">
                          <a:latin typeface="Cambria Math" panose="02040503050406030204" pitchFamily="18" charset="0"/>
                        </a:rPr>
                        <m:t>can</m:t>
                      </m:r>
                      <m:r>
                        <a:rPr lang="it-IT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it-IT" sz="2400" b="0" i="0" smtClean="0">
                          <a:latin typeface="Cambria Math" panose="02040503050406030204" pitchFamily="18" charset="0"/>
                        </a:rPr>
                        <m:t>we</m:t>
                      </m:r>
                      <m:r>
                        <a:rPr lang="it-IT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it-IT" sz="2400" b="0" i="0" smtClean="0">
                          <a:latin typeface="Cambria Math" panose="02040503050406030204" pitchFamily="18" charset="0"/>
                        </a:rPr>
                        <m:t>see</m:t>
                      </m:r>
                      <m:r>
                        <a:rPr lang="it-IT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it-IT" sz="2400" b="0" i="0" smtClean="0">
                          <a:latin typeface="Cambria Math" panose="02040503050406030204" pitchFamily="18" charset="0"/>
                        </a:rPr>
                        <m:t>in</m:t>
                      </m:r>
                      <m:r>
                        <a:rPr lang="it-IT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it-IT" sz="2400" b="0" i="0" smtClean="0">
                          <a:latin typeface="Cambria Math" panose="02040503050406030204" pitchFamily="18" charset="0"/>
                        </a:rPr>
                        <m:t>the</m:t>
                      </m:r>
                      <m:r>
                        <a:rPr lang="it-IT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it-IT" sz="2400" b="0" i="0" smtClean="0">
                          <a:latin typeface="Cambria Math" panose="02040503050406030204" pitchFamily="18" charset="0"/>
                        </a:rPr>
                        <m:t>future</m:t>
                      </m:r>
                      <m:r>
                        <a:rPr lang="it-IT" sz="2400" b="0" i="0" smtClean="0">
                          <a:latin typeface="Cambria Math" panose="02040503050406030204" pitchFamily="18" charset="0"/>
                        </a:rPr>
                        <m:t>"</m:t>
                      </m:r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236AB99-919F-5322-6D59-45008C19D9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4792" y="784615"/>
                <a:ext cx="7321620" cy="369332"/>
              </a:xfrm>
              <a:prstGeom prst="rect">
                <a:avLst/>
              </a:prstGeom>
              <a:blipFill>
                <a:blip r:embed="rId9"/>
                <a:stretch>
                  <a:fillRect r="-167" b="-2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364EE0F1-3660-3F1B-BF7B-89D2C075D98B}"/>
              </a:ext>
            </a:extLst>
          </p:cNvPr>
          <p:cNvSpPr txBox="1"/>
          <p:nvPr/>
        </p:nvSpPr>
        <p:spPr>
          <a:xfrm>
            <a:off x="3344146" y="92763"/>
            <a:ext cx="4118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C. Solution </a:t>
            </a:r>
            <a:r>
              <a:rPr lang="it-IT" dirty="0" err="1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discussion</a:t>
            </a:r>
            <a:endParaRPr lang="it-IT" dirty="0">
              <a:solidFill>
                <a:schemeClr val="bg1"/>
              </a:solidFill>
              <a:latin typeface="Artifakt Element Thin" panose="020B0203050000020004" pitchFamily="34" charset="0"/>
              <a:ea typeface="Artifakt Element Thin" panose="020B02030500000200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2A70DC8-6F6E-03E6-4B8C-EE6CAA310C86}"/>
              </a:ext>
            </a:extLst>
          </p:cNvPr>
          <p:cNvSpPr/>
          <p:nvPr/>
        </p:nvSpPr>
        <p:spPr>
          <a:xfrm>
            <a:off x="7462278" y="0"/>
            <a:ext cx="3067414" cy="548640"/>
          </a:xfrm>
          <a:prstGeom prst="rect">
            <a:avLst/>
          </a:prstGeom>
          <a:solidFill>
            <a:srgbClr val="2A421A">
              <a:alpha val="5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8A9540-D0C9-755C-92FC-3CC3B93A3CC6}"/>
              </a:ext>
            </a:extLst>
          </p:cNvPr>
          <p:cNvSpPr txBox="1"/>
          <p:nvPr/>
        </p:nvSpPr>
        <p:spPr>
          <a:xfrm>
            <a:off x="7580826" y="109328"/>
            <a:ext cx="30177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i. One goal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55B13E3-5C41-D4DE-42BA-4C58970C8D3D}"/>
              </a:ext>
            </a:extLst>
          </p:cNvPr>
          <p:cNvSpPr txBox="1"/>
          <p:nvPr/>
        </p:nvSpPr>
        <p:spPr>
          <a:xfrm>
            <a:off x="87630" y="109328"/>
            <a:ext cx="2942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3. Linear programming</a:t>
            </a:r>
          </a:p>
        </p:txBody>
      </p:sp>
    </p:spTree>
    <p:extLst>
      <p:ext uri="{BB962C8B-B14F-4D97-AF65-F5344CB8AC3E}">
        <p14:creationId xmlns:p14="http://schemas.microsoft.com/office/powerpoint/2010/main" val="26376029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E96437D-857F-A05A-58BD-7D74EAD1B9BE}"/>
              </a:ext>
            </a:extLst>
          </p:cNvPr>
          <p:cNvSpPr/>
          <p:nvPr/>
        </p:nvSpPr>
        <p:spPr>
          <a:xfrm>
            <a:off x="0" y="0"/>
            <a:ext cx="12192000" cy="548640"/>
          </a:xfrm>
          <a:prstGeom prst="rect">
            <a:avLst/>
          </a:prstGeom>
          <a:gradFill flip="none" rotWithShape="1">
            <a:gsLst>
              <a:gs pos="35000">
                <a:srgbClr val="155726"/>
              </a:gs>
              <a:gs pos="68000">
                <a:srgbClr val="2A421A"/>
              </a:gs>
              <a:gs pos="14000">
                <a:srgbClr val="006C31"/>
              </a:gs>
            </a:gsLst>
            <a:lin ang="16200000" scaled="0"/>
            <a:tileRect/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242FB0-2444-686C-0683-E9B5B3B1F156}"/>
              </a:ext>
            </a:extLst>
          </p:cNvPr>
          <p:cNvSpPr txBox="1"/>
          <p:nvPr/>
        </p:nvSpPr>
        <p:spPr>
          <a:xfrm>
            <a:off x="11023973" y="6390220"/>
            <a:ext cx="10345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it-IT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algn="r"/>
            <a:endParaRPr lang="it-IT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algn="r"/>
            <a:endParaRPr lang="it-IT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EEE882-094B-43E4-8419-82B7292AC8BB}"/>
              </a:ext>
            </a:extLst>
          </p:cNvPr>
          <p:cNvSpPr txBox="1"/>
          <p:nvPr/>
        </p:nvSpPr>
        <p:spPr>
          <a:xfrm>
            <a:off x="10529691" y="109328"/>
            <a:ext cx="202311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 err="1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October</a:t>
            </a:r>
            <a:r>
              <a:rPr lang="it-IT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 24, 2023</a:t>
            </a:r>
          </a:p>
          <a:p>
            <a:endParaRPr lang="it-IT" sz="15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5601AD7-681B-7495-5FB4-7045CD395DB7}"/>
              </a:ext>
            </a:extLst>
          </p:cNvPr>
          <p:cNvSpPr/>
          <p:nvPr/>
        </p:nvSpPr>
        <p:spPr>
          <a:xfrm>
            <a:off x="0" y="0"/>
            <a:ext cx="3211034" cy="548640"/>
          </a:xfrm>
          <a:prstGeom prst="rect">
            <a:avLst/>
          </a:prstGeom>
          <a:solidFill>
            <a:srgbClr val="2A421A">
              <a:alpha val="5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465E97D-92DF-C04B-0DDF-53C606B72332}"/>
              </a:ext>
            </a:extLst>
          </p:cNvPr>
          <p:cNvSpPr/>
          <p:nvPr/>
        </p:nvSpPr>
        <p:spPr>
          <a:xfrm flipV="1">
            <a:off x="-1" y="6232257"/>
            <a:ext cx="12192000" cy="625742"/>
          </a:xfrm>
          <a:prstGeom prst="rect">
            <a:avLst/>
          </a:prstGeom>
          <a:gradFill flip="none" rotWithShape="1">
            <a:gsLst>
              <a:gs pos="35000">
                <a:srgbClr val="155726"/>
              </a:gs>
              <a:gs pos="68000">
                <a:srgbClr val="2A421A"/>
              </a:gs>
              <a:gs pos="14000">
                <a:srgbClr val="006C31"/>
              </a:gs>
            </a:gsLst>
            <a:lin ang="16200000" scaled="0"/>
            <a:tileRect/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Subtitle 4">
            <a:extLst>
              <a:ext uri="{FF2B5EF4-FFF2-40B4-BE49-F238E27FC236}">
                <a16:creationId xmlns:a16="http://schemas.microsoft.com/office/drawing/2014/main" id="{73E218AC-6CA4-90C9-1E45-0DC461F0B1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3" y="6390220"/>
            <a:ext cx="12192001" cy="625742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GB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Gridworld: value iteration VS linear programming</a:t>
            </a:r>
          </a:p>
          <a:p>
            <a:pPr>
              <a:spcBef>
                <a:spcPts val="0"/>
              </a:spcBef>
            </a:pP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18" name="Subtitle 4">
            <a:extLst>
              <a:ext uri="{FF2B5EF4-FFF2-40B4-BE49-F238E27FC236}">
                <a16:creationId xmlns:a16="http://schemas.microsoft.com/office/drawing/2014/main" id="{D2F1C021-28B2-C22A-DF72-E41280CE8865}"/>
              </a:ext>
            </a:extLst>
          </p:cNvPr>
          <p:cNvSpPr txBox="1">
            <a:spLocks/>
          </p:cNvSpPr>
          <p:nvPr/>
        </p:nvSpPr>
        <p:spPr>
          <a:xfrm>
            <a:off x="133481" y="6390220"/>
            <a:ext cx="4732020" cy="5148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fi-FI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S. Lippolis, G. Marsich</a:t>
            </a: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BF8A767-5205-2995-7744-D315487E428E}"/>
              </a:ext>
            </a:extLst>
          </p:cNvPr>
          <p:cNvSpPr/>
          <p:nvPr/>
        </p:nvSpPr>
        <p:spPr>
          <a:xfrm>
            <a:off x="3211034" y="0"/>
            <a:ext cx="4251243" cy="548640"/>
          </a:xfrm>
          <a:prstGeom prst="rect">
            <a:avLst/>
          </a:prstGeom>
          <a:solidFill>
            <a:srgbClr val="2A421A">
              <a:alpha val="5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236AB99-919F-5322-6D59-45008C19D9F8}"/>
                  </a:ext>
                </a:extLst>
              </p:cNvPr>
              <p:cNvSpPr txBox="1"/>
              <p:nvPr/>
            </p:nvSpPr>
            <p:spPr>
              <a:xfrm>
                <a:off x="1632403" y="893068"/>
                <a:ext cx="75271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t-IT" sz="2400" b="0" i="0" smtClean="0">
                        <a:latin typeface="Cambria Math" panose="02040503050406030204" pitchFamily="18" charset="0"/>
                      </a:rPr>
                      <m:t>Ravine</m:t>
                    </m:r>
                    <m:r>
                      <a:rPr lang="it-IT" sz="24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it-IT" sz="2400" b="0" i="0" smtClean="0">
                        <a:latin typeface="Cambria Math" panose="02040503050406030204" pitchFamily="18" charset="0"/>
                      </a:rPr>
                      <m:t>consecutive</m:t>
                    </m:r>
                    <m:r>
                      <a:rPr lang="it-IT" sz="2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it-IT" sz="2400" b="0" i="0" smtClean="0">
                        <a:latin typeface="Cambria Math" panose="02040503050406030204" pitchFamily="18" charset="0"/>
                      </a:rPr>
                      <m:t>states</m:t>
                    </m:r>
                    <m:r>
                      <a:rPr lang="it-IT" sz="2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it-IT" sz="2400" b="0" i="0" smtClean="0">
                        <a:latin typeface="Cambria Math" panose="02040503050406030204" pitchFamily="18" charset="0"/>
                      </a:rPr>
                      <m:t>with</m:t>
                    </m:r>
                    <m:r>
                      <a:rPr lang="it-IT" sz="2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it-IT" sz="2400" b="0" i="0" smtClean="0">
                        <a:latin typeface="Cambria Math" panose="02040503050406030204" pitchFamily="18" charset="0"/>
                      </a:rPr>
                      <m:t>really</m:t>
                    </m:r>
                    <m:r>
                      <a:rPr lang="it-IT" sz="2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it-IT" sz="2400" b="0" i="0" smtClean="0">
                        <a:latin typeface="Cambria Math" panose="02040503050406030204" pitchFamily="18" charset="0"/>
                      </a:rPr>
                      <m:t>negative</m:t>
                    </m:r>
                    <m:r>
                      <a:rPr lang="it-IT" sz="2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it-IT" sz="2400" b="0" i="0" smtClean="0">
                        <a:latin typeface="Cambria Math" panose="02040503050406030204" pitchFamily="18" charset="0"/>
                      </a:rPr>
                      <m:t>reward</m:t>
                    </m:r>
                  </m:oMath>
                </a14:m>
                <a:r>
                  <a:rPr lang="en-GB" sz="2400" dirty="0"/>
                  <a:t>s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236AB99-919F-5322-6D59-45008C19D9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2403" y="893068"/>
                <a:ext cx="7527125" cy="369332"/>
              </a:xfrm>
              <a:prstGeom prst="rect">
                <a:avLst/>
              </a:prstGeom>
              <a:blipFill>
                <a:blip r:embed="rId3"/>
                <a:stretch>
                  <a:fillRect l="-1457" t="-26667" r="-1457" b="-50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D320EBDC-DCD3-DFDB-2A51-2C6082C352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284" y="1582624"/>
            <a:ext cx="9281964" cy="4290432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C1927C7-9C85-B5B0-9CF2-451FCDFBAFD1}"/>
              </a:ext>
            </a:extLst>
          </p:cNvPr>
          <p:cNvCxnSpPr>
            <a:cxnSpLocks/>
          </p:cNvCxnSpPr>
          <p:nvPr/>
        </p:nvCxnSpPr>
        <p:spPr>
          <a:xfrm flipV="1">
            <a:off x="8257592" y="2397967"/>
            <a:ext cx="1978090" cy="38255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D4D5B7D6-45A9-4477-D148-1DA9C5E5DA4B}"/>
              </a:ext>
            </a:extLst>
          </p:cNvPr>
          <p:cNvSpPr txBox="1"/>
          <p:nvPr/>
        </p:nvSpPr>
        <p:spPr>
          <a:xfrm>
            <a:off x="10394302" y="1948110"/>
            <a:ext cx="185025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With LP, it </a:t>
            </a:r>
          </a:p>
          <a:p>
            <a:r>
              <a:rPr lang="en-GB" dirty="0"/>
              <a:t>does not have </a:t>
            </a:r>
          </a:p>
          <a:p>
            <a:r>
              <a:rPr lang="en-GB" dirty="0"/>
              <a:t>fear of the ravine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1C326FB-F16E-4B64-8FEC-2DF3F44213AD}"/>
              </a:ext>
            </a:extLst>
          </p:cNvPr>
          <p:cNvSpPr txBox="1"/>
          <p:nvPr/>
        </p:nvSpPr>
        <p:spPr>
          <a:xfrm>
            <a:off x="3344146" y="92763"/>
            <a:ext cx="4118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C. Solution </a:t>
            </a:r>
            <a:r>
              <a:rPr lang="it-IT" dirty="0" err="1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discussion</a:t>
            </a:r>
            <a:endParaRPr lang="it-IT" dirty="0">
              <a:solidFill>
                <a:schemeClr val="bg1"/>
              </a:solidFill>
              <a:latin typeface="Artifakt Element Thin" panose="020B0203050000020004" pitchFamily="34" charset="0"/>
              <a:ea typeface="Artifakt Element Thin" panose="020B02030500000200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739BEAF-9965-120F-5B13-195241367ED8}"/>
              </a:ext>
            </a:extLst>
          </p:cNvPr>
          <p:cNvSpPr/>
          <p:nvPr/>
        </p:nvSpPr>
        <p:spPr>
          <a:xfrm>
            <a:off x="7462278" y="0"/>
            <a:ext cx="3067414" cy="548640"/>
          </a:xfrm>
          <a:prstGeom prst="rect">
            <a:avLst/>
          </a:prstGeom>
          <a:solidFill>
            <a:srgbClr val="2A421A">
              <a:alpha val="5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49FA4C-8EF0-B2B0-DB68-7700E44324BC}"/>
              </a:ext>
            </a:extLst>
          </p:cNvPr>
          <p:cNvSpPr txBox="1"/>
          <p:nvPr/>
        </p:nvSpPr>
        <p:spPr>
          <a:xfrm>
            <a:off x="7580826" y="109328"/>
            <a:ext cx="30177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ii. </a:t>
            </a:r>
            <a:r>
              <a:rPr lang="it-IT" dirty="0" err="1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Ravine</a:t>
            </a:r>
            <a:endParaRPr lang="it-IT" dirty="0">
              <a:solidFill>
                <a:schemeClr val="bg1"/>
              </a:solidFill>
              <a:latin typeface="Artifakt Element Thin" panose="020B0203050000020004" pitchFamily="34" charset="0"/>
              <a:ea typeface="Artifakt Element Thin" panose="020B02030500000200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E40EA5F-24EC-6F80-C271-4D2C03F8EB17}"/>
              </a:ext>
            </a:extLst>
          </p:cNvPr>
          <p:cNvSpPr txBox="1"/>
          <p:nvPr/>
        </p:nvSpPr>
        <p:spPr>
          <a:xfrm>
            <a:off x="87630" y="109328"/>
            <a:ext cx="2942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3. Linear programming</a:t>
            </a:r>
          </a:p>
        </p:txBody>
      </p:sp>
    </p:spTree>
    <p:extLst>
      <p:ext uri="{BB962C8B-B14F-4D97-AF65-F5344CB8AC3E}">
        <p14:creationId xmlns:p14="http://schemas.microsoft.com/office/powerpoint/2010/main" val="2547763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E96437D-857F-A05A-58BD-7D74EAD1B9BE}"/>
              </a:ext>
            </a:extLst>
          </p:cNvPr>
          <p:cNvSpPr/>
          <p:nvPr/>
        </p:nvSpPr>
        <p:spPr>
          <a:xfrm>
            <a:off x="0" y="0"/>
            <a:ext cx="12192000" cy="548640"/>
          </a:xfrm>
          <a:prstGeom prst="rect">
            <a:avLst/>
          </a:prstGeom>
          <a:gradFill flip="none" rotWithShape="1">
            <a:gsLst>
              <a:gs pos="35000">
                <a:srgbClr val="155726"/>
              </a:gs>
              <a:gs pos="68000">
                <a:srgbClr val="2A421A"/>
              </a:gs>
              <a:gs pos="14000">
                <a:srgbClr val="006C31"/>
              </a:gs>
            </a:gsLst>
            <a:lin ang="16200000" scaled="0"/>
            <a:tileRect/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242FB0-2444-686C-0683-E9B5B3B1F156}"/>
              </a:ext>
            </a:extLst>
          </p:cNvPr>
          <p:cNvSpPr txBox="1"/>
          <p:nvPr/>
        </p:nvSpPr>
        <p:spPr>
          <a:xfrm>
            <a:off x="11023973" y="6390220"/>
            <a:ext cx="10345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it-IT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algn="r"/>
            <a:endParaRPr lang="it-IT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algn="r"/>
            <a:endParaRPr lang="it-IT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EEE882-094B-43E4-8419-82B7292AC8BB}"/>
              </a:ext>
            </a:extLst>
          </p:cNvPr>
          <p:cNvSpPr txBox="1"/>
          <p:nvPr/>
        </p:nvSpPr>
        <p:spPr>
          <a:xfrm>
            <a:off x="10529691" y="109328"/>
            <a:ext cx="202311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 err="1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October</a:t>
            </a:r>
            <a:r>
              <a:rPr lang="it-IT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 24, 2023</a:t>
            </a:r>
          </a:p>
          <a:p>
            <a:endParaRPr lang="it-IT" sz="15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5601AD7-681B-7495-5FB4-7045CD395DB7}"/>
              </a:ext>
            </a:extLst>
          </p:cNvPr>
          <p:cNvSpPr/>
          <p:nvPr/>
        </p:nvSpPr>
        <p:spPr>
          <a:xfrm>
            <a:off x="0" y="0"/>
            <a:ext cx="3211034" cy="548640"/>
          </a:xfrm>
          <a:prstGeom prst="rect">
            <a:avLst/>
          </a:prstGeom>
          <a:solidFill>
            <a:srgbClr val="2A421A">
              <a:alpha val="5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465E97D-92DF-C04B-0DDF-53C606B72332}"/>
              </a:ext>
            </a:extLst>
          </p:cNvPr>
          <p:cNvSpPr/>
          <p:nvPr/>
        </p:nvSpPr>
        <p:spPr>
          <a:xfrm flipV="1">
            <a:off x="-1" y="6232257"/>
            <a:ext cx="12192000" cy="625742"/>
          </a:xfrm>
          <a:prstGeom prst="rect">
            <a:avLst/>
          </a:prstGeom>
          <a:gradFill flip="none" rotWithShape="1">
            <a:gsLst>
              <a:gs pos="35000">
                <a:srgbClr val="155726"/>
              </a:gs>
              <a:gs pos="68000">
                <a:srgbClr val="2A421A"/>
              </a:gs>
              <a:gs pos="14000">
                <a:srgbClr val="006C31"/>
              </a:gs>
            </a:gsLst>
            <a:lin ang="16200000" scaled="0"/>
            <a:tileRect/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Subtitle 4">
            <a:extLst>
              <a:ext uri="{FF2B5EF4-FFF2-40B4-BE49-F238E27FC236}">
                <a16:creationId xmlns:a16="http://schemas.microsoft.com/office/drawing/2014/main" id="{73E218AC-6CA4-90C9-1E45-0DC461F0B1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3" y="6390220"/>
            <a:ext cx="12192001" cy="625742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GB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Gridworld: value iteration VS linear programming</a:t>
            </a:r>
          </a:p>
          <a:p>
            <a:pPr>
              <a:spcBef>
                <a:spcPts val="0"/>
              </a:spcBef>
            </a:pP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18" name="Subtitle 4">
            <a:extLst>
              <a:ext uri="{FF2B5EF4-FFF2-40B4-BE49-F238E27FC236}">
                <a16:creationId xmlns:a16="http://schemas.microsoft.com/office/drawing/2014/main" id="{D2F1C021-28B2-C22A-DF72-E41280CE8865}"/>
              </a:ext>
            </a:extLst>
          </p:cNvPr>
          <p:cNvSpPr txBox="1">
            <a:spLocks/>
          </p:cNvSpPr>
          <p:nvPr/>
        </p:nvSpPr>
        <p:spPr>
          <a:xfrm>
            <a:off x="133481" y="6390220"/>
            <a:ext cx="4732020" cy="5148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fi-FI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S. Lippolis, G. Marsich</a:t>
            </a: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BF8A767-5205-2995-7744-D315487E428E}"/>
              </a:ext>
            </a:extLst>
          </p:cNvPr>
          <p:cNvSpPr/>
          <p:nvPr/>
        </p:nvSpPr>
        <p:spPr>
          <a:xfrm>
            <a:off x="3211034" y="0"/>
            <a:ext cx="4251243" cy="548640"/>
          </a:xfrm>
          <a:prstGeom prst="rect">
            <a:avLst/>
          </a:prstGeom>
          <a:solidFill>
            <a:srgbClr val="2A421A">
              <a:alpha val="5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E5B8251-F5CA-7DA0-D980-96211F193BD7}"/>
                  </a:ext>
                </a:extLst>
              </p:cNvPr>
              <p:cNvSpPr txBox="1"/>
              <p:nvPr/>
            </p:nvSpPr>
            <p:spPr>
              <a:xfrm>
                <a:off x="2837290" y="1446883"/>
                <a:ext cx="109055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GB" sz="2400" dirty="0"/>
                  <a:t> = 0.95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E5B8251-F5CA-7DA0-D980-96211F193B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7290" y="1446883"/>
                <a:ext cx="1090557" cy="369332"/>
              </a:xfrm>
              <a:prstGeom prst="rect">
                <a:avLst/>
              </a:prstGeom>
              <a:blipFill>
                <a:blip r:embed="rId3"/>
                <a:stretch>
                  <a:fillRect l="-9497" t="-24590" r="-8380" b="-4918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5C10F86-3E47-5BBA-CA22-44223A040922}"/>
                  </a:ext>
                </a:extLst>
              </p:cNvPr>
              <p:cNvSpPr txBox="1"/>
              <p:nvPr/>
            </p:nvSpPr>
            <p:spPr>
              <a:xfrm>
                <a:off x="7884520" y="1493347"/>
                <a:ext cx="84984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GB" sz="2400" dirty="0"/>
                  <a:t> = 0.3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5C10F86-3E47-5BBA-CA22-44223A0409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4520" y="1493347"/>
                <a:ext cx="849848" cy="369332"/>
              </a:xfrm>
              <a:prstGeom prst="rect">
                <a:avLst/>
              </a:prstGeom>
              <a:blipFill>
                <a:blip r:embed="rId4"/>
                <a:stretch>
                  <a:fillRect l="-12143" t="-26230" r="-20714" b="-475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7BB6F98C-D3D1-E397-A53C-5EABB0F31114}"/>
              </a:ext>
            </a:extLst>
          </p:cNvPr>
          <p:cNvSpPr txBox="1"/>
          <p:nvPr/>
        </p:nvSpPr>
        <p:spPr>
          <a:xfrm>
            <a:off x="3593217" y="641403"/>
            <a:ext cx="51411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/>
              <a:t>Behaviour with multiple goals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9414F29-7980-DE08-3409-CF8D60D9C0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66058" y="1886027"/>
            <a:ext cx="3033023" cy="420660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B8057D4-AAC9-636E-DB40-039F8E8F45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12634" y="1948127"/>
            <a:ext cx="2941575" cy="4237087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E1632B8-CEEB-64AD-1AD7-60EC281D6AC5}"/>
              </a:ext>
            </a:extLst>
          </p:cNvPr>
          <p:cNvCxnSpPr>
            <a:cxnSpLocks/>
          </p:cNvCxnSpPr>
          <p:nvPr/>
        </p:nvCxnSpPr>
        <p:spPr>
          <a:xfrm flipV="1">
            <a:off x="9456696" y="2385138"/>
            <a:ext cx="751573" cy="97388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D17CBA3-A0CF-0AA7-54F7-DECD087980CC}"/>
              </a:ext>
            </a:extLst>
          </p:cNvPr>
          <p:cNvSpPr txBox="1"/>
          <p:nvPr/>
        </p:nvSpPr>
        <p:spPr>
          <a:xfrm>
            <a:off x="10208269" y="2100379"/>
            <a:ext cx="1850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More greedy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94635B5-410A-1F1A-2E77-9D39B4F16B33}"/>
              </a:ext>
            </a:extLst>
          </p:cNvPr>
          <p:cNvSpPr txBox="1"/>
          <p:nvPr/>
        </p:nvSpPr>
        <p:spPr>
          <a:xfrm>
            <a:off x="99321" y="1897313"/>
            <a:ext cx="18961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 err="1">
                <a:solidFill>
                  <a:srgbClr val="242438"/>
                </a:solidFill>
                <a:latin typeface="Roboto" panose="020F0502020204030204" pitchFamily="2" charset="0"/>
              </a:rPr>
              <a:t>F</a:t>
            </a:r>
            <a:r>
              <a:rPr lang="it-IT" b="0" i="0" dirty="0" err="1">
                <a:solidFill>
                  <a:srgbClr val="242438"/>
                </a:solidFill>
                <a:effectLst/>
                <a:latin typeface="Roboto" panose="020F0502020204030204" pitchFamily="2" charset="0"/>
              </a:rPr>
              <a:t>orward-looking</a:t>
            </a:r>
            <a:r>
              <a:rPr lang="it-IT" b="0" i="0" dirty="0">
                <a:solidFill>
                  <a:srgbClr val="242438"/>
                </a:solidFill>
                <a:effectLst/>
                <a:latin typeface="Roboto" panose="020F0502020204030204" pitchFamily="2" charset="0"/>
              </a:rPr>
              <a:t> </a:t>
            </a:r>
            <a:endParaRPr lang="en-GB" dirty="0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F85B36C-847B-6BD1-F2BD-9BE75770EBC4}"/>
              </a:ext>
            </a:extLst>
          </p:cNvPr>
          <p:cNvCxnSpPr>
            <a:cxnSpLocks/>
          </p:cNvCxnSpPr>
          <p:nvPr/>
        </p:nvCxnSpPr>
        <p:spPr>
          <a:xfrm flipH="1" flipV="1">
            <a:off x="1692530" y="2266645"/>
            <a:ext cx="806961" cy="11849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CCA95278-2D12-477F-8409-B9CB374C9C50}"/>
              </a:ext>
            </a:extLst>
          </p:cNvPr>
          <p:cNvSpPr txBox="1"/>
          <p:nvPr/>
        </p:nvSpPr>
        <p:spPr>
          <a:xfrm>
            <a:off x="3344146" y="92763"/>
            <a:ext cx="4118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C. Solution </a:t>
            </a:r>
            <a:r>
              <a:rPr lang="it-IT" dirty="0" err="1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discussion</a:t>
            </a:r>
            <a:endParaRPr lang="it-IT" dirty="0">
              <a:solidFill>
                <a:schemeClr val="bg1"/>
              </a:solidFill>
              <a:latin typeface="Artifakt Element Thin" panose="020B0203050000020004" pitchFamily="34" charset="0"/>
              <a:ea typeface="Artifakt Element Thin" panose="020B02030500000200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04BC39A-B5CC-92C8-EBAA-698C9CA92B23}"/>
              </a:ext>
            </a:extLst>
          </p:cNvPr>
          <p:cNvSpPr/>
          <p:nvPr/>
        </p:nvSpPr>
        <p:spPr>
          <a:xfrm>
            <a:off x="7462278" y="0"/>
            <a:ext cx="3067414" cy="548640"/>
          </a:xfrm>
          <a:prstGeom prst="rect">
            <a:avLst/>
          </a:prstGeom>
          <a:solidFill>
            <a:srgbClr val="2A421A">
              <a:alpha val="5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19D7268-8549-5446-6F6E-B42122E12328}"/>
              </a:ext>
            </a:extLst>
          </p:cNvPr>
          <p:cNvSpPr txBox="1"/>
          <p:nvPr/>
        </p:nvSpPr>
        <p:spPr>
          <a:xfrm>
            <a:off x="7580826" y="109328"/>
            <a:ext cx="30177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iii. </a:t>
            </a:r>
            <a:r>
              <a:rPr lang="it-IT" dirty="0" err="1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Multigoals</a:t>
            </a:r>
            <a:endParaRPr lang="it-IT" dirty="0">
              <a:solidFill>
                <a:schemeClr val="bg1"/>
              </a:solidFill>
              <a:latin typeface="Artifakt Element Thin" panose="020B0203050000020004" pitchFamily="34" charset="0"/>
              <a:ea typeface="Artifakt Element Thin" panose="020B02030500000200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0A88E31-1461-AB92-0166-C90F8D1AC6E7}"/>
              </a:ext>
            </a:extLst>
          </p:cNvPr>
          <p:cNvSpPr txBox="1"/>
          <p:nvPr/>
        </p:nvSpPr>
        <p:spPr>
          <a:xfrm>
            <a:off x="87630" y="109328"/>
            <a:ext cx="2942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3. Linear programming</a:t>
            </a:r>
          </a:p>
        </p:txBody>
      </p:sp>
    </p:spTree>
    <p:extLst>
      <p:ext uri="{BB962C8B-B14F-4D97-AF65-F5344CB8AC3E}">
        <p14:creationId xmlns:p14="http://schemas.microsoft.com/office/powerpoint/2010/main" val="35338094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E96437D-857F-A05A-58BD-7D74EAD1B9BE}"/>
              </a:ext>
            </a:extLst>
          </p:cNvPr>
          <p:cNvSpPr/>
          <p:nvPr/>
        </p:nvSpPr>
        <p:spPr>
          <a:xfrm>
            <a:off x="0" y="0"/>
            <a:ext cx="12192000" cy="548640"/>
          </a:xfrm>
          <a:prstGeom prst="rect">
            <a:avLst/>
          </a:prstGeom>
          <a:gradFill flip="none" rotWithShape="1">
            <a:gsLst>
              <a:gs pos="35000">
                <a:srgbClr val="155726"/>
              </a:gs>
              <a:gs pos="68000">
                <a:srgbClr val="2A421A"/>
              </a:gs>
              <a:gs pos="14000">
                <a:srgbClr val="006C31"/>
              </a:gs>
            </a:gsLst>
            <a:lin ang="16200000" scaled="0"/>
            <a:tileRect/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242FB0-2444-686C-0683-E9B5B3B1F156}"/>
              </a:ext>
            </a:extLst>
          </p:cNvPr>
          <p:cNvSpPr txBox="1"/>
          <p:nvPr/>
        </p:nvSpPr>
        <p:spPr>
          <a:xfrm>
            <a:off x="11023973" y="6390220"/>
            <a:ext cx="10345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it-IT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algn="r"/>
            <a:endParaRPr lang="it-IT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algn="r"/>
            <a:endParaRPr lang="it-IT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EEE882-094B-43E4-8419-82B7292AC8BB}"/>
              </a:ext>
            </a:extLst>
          </p:cNvPr>
          <p:cNvSpPr txBox="1"/>
          <p:nvPr/>
        </p:nvSpPr>
        <p:spPr>
          <a:xfrm>
            <a:off x="10529691" y="109328"/>
            <a:ext cx="202311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 err="1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October</a:t>
            </a:r>
            <a:r>
              <a:rPr lang="it-IT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 24, 2023</a:t>
            </a:r>
          </a:p>
          <a:p>
            <a:endParaRPr lang="it-IT" sz="15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43105F-DF33-401C-F19A-05AA53CAEB70}"/>
              </a:ext>
            </a:extLst>
          </p:cNvPr>
          <p:cNvSpPr txBox="1">
            <a:spLocks/>
          </p:cNvSpPr>
          <p:nvPr/>
        </p:nvSpPr>
        <p:spPr>
          <a:xfrm>
            <a:off x="541935" y="2982241"/>
            <a:ext cx="10931879" cy="70173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dirty="0">
                <a:solidFill>
                  <a:schemeClr val="accent6">
                    <a:lumMod val="75000"/>
                  </a:schemeClr>
                </a:solidFill>
                <a:latin typeface="Lucida Fax" panose="02060602050505020204" pitchFamily="18" charset="0"/>
              </a:rPr>
              <a:t>4. </a:t>
            </a:r>
            <a:r>
              <a:rPr lang="it-IT" dirty="0" err="1">
                <a:solidFill>
                  <a:schemeClr val="accent6">
                    <a:lumMod val="75000"/>
                  </a:schemeClr>
                </a:solidFill>
                <a:latin typeface="Lucida Fax" panose="02060602050505020204" pitchFamily="18" charset="0"/>
              </a:rPr>
              <a:t>Comparison</a:t>
            </a:r>
            <a:endParaRPr lang="it-IT" dirty="0">
              <a:solidFill>
                <a:schemeClr val="accent6">
                  <a:lumMod val="75000"/>
                </a:schemeClr>
              </a:solidFill>
              <a:latin typeface="Lucida Fax" panose="02060602050505020204" pitchFamily="18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5601AD7-681B-7495-5FB4-7045CD395DB7}"/>
              </a:ext>
            </a:extLst>
          </p:cNvPr>
          <p:cNvSpPr/>
          <p:nvPr/>
        </p:nvSpPr>
        <p:spPr>
          <a:xfrm>
            <a:off x="0" y="0"/>
            <a:ext cx="3211034" cy="548640"/>
          </a:xfrm>
          <a:prstGeom prst="rect">
            <a:avLst/>
          </a:prstGeom>
          <a:solidFill>
            <a:srgbClr val="2A421A">
              <a:alpha val="5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48203DD-21BB-71D8-389D-E58B1DD05692}"/>
              </a:ext>
            </a:extLst>
          </p:cNvPr>
          <p:cNvSpPr txBox="1"/>
          <p:nvPr/>
        </p:nvSpPr>
        <p:spPr>
          <a:xfrm>
            <a:off x="87630" y="109328"/>
            <a:ext cx="2942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4. </a:t>
            </a:r>
            <a:r>
              <a:rPr lang="it-IT" b="1" dirty="0" err="1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Comparison</a:t>
            </a:r>
            <a:endParaRPr lang="it-IT" b="1" dirty="0">
              <a:solidFill>
                <a:schemeClr val="bg1"/>
              </a:solidFill>
              <a:latin typeface="Artifakt Element Thin" panose="020B0203050000020004" pitchFamily="34" charset="0"/>
              <a:ea typeface="Artifakt Element Thin" panose="020B02030500000200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465E97D-92DF-C04B-0DDF-53C606B72332}"/>
              </a:ext>
            </a:extLst>
          </p:cNvPr>
          <p:cNvSpPr/>
          <p:nvPr/>
        </p:nvSpPr>
        <p:spPr>
          <a:xfrm flipV="1">
            <a:off x="-1" y="6232257"/>
            <a:ext cx="12192000" cy="625742"/>
          </a:xfrm>
          <a:prstGeom prst="rect">
            <a:avLst/>
          </a:prstGeom>
          <a:gradFill flip="none" rotWithShape="1">
            <a:gsLst>
              <a:gs pos="35000">
                <a:srgbClr val="155726"/>
              </a:gs>
              <a:gs pos="68000">
                <a:srgbClr val="2A421A"/>
              </a:gs>
              <a:gs pos="14000">
                <a:srgbClr val="006C31"/>
              </a:gs>
            </a:gsLst>
            <a:lin ang="16200000" scaled="0"/>
            <a:tileRect/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Subtitle 4">
            <a:extLst>
              <a:ext uri="{FF2B5EF4-FFF2-40B4-BE49-F238E27FC236}">
                <a16:creationId xmlns:a16="http://schemas.microsoft.com/office/drawing/2014/main" id="{73E218AC-6CA4-90C9-1E45-0DC461F0B1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3" y="6390220"/>
            <a:ext cx="12192001" cy="625742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GB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Gridworld: value iteration VS linear programming</a:t>
            </a:r>
          </a:p>
          <a:p>
            <a:pPr>
              <a:spcBef>
                <a:spcPts val="0"/>
              </a:spcBef>
            </a:pP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18" name="Subtitle 4">
            <a:extLst>
              <a:ext uri="{FF2B5EF4-FFF2-40B4-BE49-F238E27FC236}">
                <a16:creationId xmlns:a16="http://schemas.microsoft.com/office/drawing/2014/main" id="{D2F1C021-28B2-C22A-DF72-E41280CE8865}"/>
              </a:ext>
            </a:extLst>
          </p:cNvPr>
          <p:cNvSpPr txBox="1">
            <a:spLocks/>
          </p:cNvSpPr>
          <p:nvPr/>
        </p:nvSpPr>
        <p:spPr>
          <a:xfrm>
            <a:off x="133481" y="6390220"/>
            <a:ext cx="4732020" cy="5148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fi-FI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S. Lippolis, G. Marsich</a:t>
            </a: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752683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E96437D-857F-A05A-58BD-7D74EAD1B9BE}"/>
              </a:ext>
            </a:extLst>
          </p:cNvPr>
          <p:cNvSpPr/>
          <p:nvPr/>
        </p:nvSpPr>
        <p:spPr>
          <a:xfrm>
            <a:off x="0" y="0"/>
            <a:ext cx="12192000" cy="548640"/>
          </a:xfrm>
          <a:prstGeom prst="rect">
            <a:avLst/>
          </a:prstGeom>
          <a:gradFill flip="none" rotWithShape="1">
            <a:gsLst>
              <a:gs pos="35000">
                <a:srgbClr val="155726"/>
              </a:gs>
              <a:gs pos="68000">
                <a:srgbClr val="2A421A"/>
              </a:gs>
              <a:gs pos="14000">
                <a:srgbClr val="006C31"/>
              </a:gs>
            </a:gsLst>
            <a:lin ang="16200000" scaled="0"/>
            <a:tileRect/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242FB0-2444-686C-0683-E9B5B3B1F156}"/>
              </a:ext>
            </a:extLst>
          </p:cNvPr>
          <p:cNvSpPr txBox="1"/>
          <p:nvPr/>
        </p:nvSpPr>
        <p:spPr>
          <a:xfrm>
            <a:off x="11023973" y="6390220"/>
            <a:ext cx="10345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it-IT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algn="r"/>
            <a:endParaRPr lang="it-IT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algn="r"/>
            <a:endParaRPr lang="it-IT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EEE882-094B-43E4-8419-82B7292AC8BB}"/>
              </a:ext>
            </a:extLst>
          </p:cNvPr>
          <p:cNvSpPr txBox="1"/>
          <p:nvPr/>
        </p:nvSpPr>
        <p:spPr>
          <a:xfrm>
            <a:off x="10529691" y="109328"/>
            <a:ext cx="202311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 err="1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October</a:t>
            </a:r>
            <a:r>
              <a:rPr lang="it-IT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 24, 2023</a:t>
            </a:r>
          </a:p>
          <a:p>
            <a:endParaRPr lang="it-IT" sz="15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5601AD7-681B-7495-5FB4-7045CD395DB7}"/>
              </a:ext>
            </a:extLst>
          </p:cNvPr>
          <p:cNvSpPr/>
          <p:nvPr/>
        </p:nvSpPr>
        <p:spPr>
          <a:xfrm>
            <a:off x="0" y="0"/>
            <a:ext cx="3211034" cy="548640"/>
          </a:xfrm>
          <a:prstGeom prst="rect">
            <a:avLst/>
          </a:prstGeom>
          <a:solidFill>
            <a:srgbClr val="2A421A">
              <a:alpha val="5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48203DD-21BB-71D8-389D-E58B1DD05692}"/>
              </a:ext>
            </a:extLst>
          </p:cNvPr>
          <p:cNvSpPr txBox="1"/>
          <p:nvPr/>
        </p:nvSpPr>
        <p:spPr>
          <a:xfrm>
            <a:off x="87630" y="109328"/>
            <a:ext cx="2942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4. </a:t>
            </a:r>
            <a:r>
              <a:rPr lang="it-IT" b="1" dirty="0" err="1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Comparison</a:t>
            </a:r>
            <a:endParaRPr lang="it-IT" b="1" dirty="0">
              <a:solidFill>
                <a:schemeClr val="bg1"/>
              </a:solidFill>
              <a:latin typeface="Artifakt Element Thin" panose="020B0203050000020004" pitchFamily="34" charset="0"/>
              <a:ea typeface="Artifakt Element Thin" panose="020B02030500000200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465E97D-92DF-C04B-0DDF-53C606B72332}"/>
              </a:ext>
            </a:extLst>
          </p:cNvPr>
          <p:cNvSpPr/>
          <p:nvPr/>
        </p:nvSpPr>
        <p:spPr>
          <a:xfrm flipV="1">
            <a:off x="-1" y="6232257"/>
            <a:ext cx="12192000" cy="625742"/>
          </a:xfrm>
          <a:prstGeom prst="rect">
            <a:avLst/>
          </a:prstGeom>
          <a:gradFill flip="none" rotWithShape="1">
            <a:gsLst>
              <a:gs pos="35000">
                <a:srgbClr val="155726"/>
              </a:gs>
              <a:gs pos="68000">
                <a:srgbClr val="2A421A"/>
              </a:gs>
              <a:gs pos="14000">
                <a:srgbClr val="006C31"/>
              </a:gs>
            </a:gsLst>
            <a:lin ang="16200000" scaled="0"/>
            <a:tileRect/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Subtitle 4">
            <a:extLst>
              <a:ext uri="{FF2B5EF4-FFF2-40B4-BE49-F238E27FC236}">
                <a16:creationId xmlns:a16="http://schemas.microsoft.com/office/drawing/2014/main" id="{73E218AC-6CA4-90C9-1E45-0DC461F0B1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3" y="6390220"/>
            <a:ext cx="12192001" cy="625742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GB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Gridworld: value iteration VS linear programming</a:t>
            </a:r>
          </a:p>
          <a:p>
            <a:pPr>
              <a:spcBef>
                <a:spcPts val="0"/>
              </a:spcBef>
            </a:pP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18" name="Subtitle 4">
            <a:extLst>
              <a:ext uri="{FF2B5EF4-FFF2-40B4-BE49-F238E27FC236}">
                <a16:creationId xmlns:a16="http://schemas.microsoft.com/office/drawing/2014/main" id="{D2F1C021-28B2-C22A-DF72-E41280CE8865}"/>
              </a:ext>
            </a:extLst>
          </p:cNvPr>
          <p:cNvSpPr txBox="1">
            <a:spLocks/>
          </p:cNvSpPr>
          <p:nvPr/>
        </p:nvSpPr>
        <p:spPr>
          <a:xfrm>
            <a:off x="133481" y="6390220"/>
            <a:ext cx="4732020" cy="5148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fi-FI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S. Lippolis, G. Marsich</a:t>
            </a: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BF8A767-5205-2995-7744-D315487E428E}"/>
              </a:ext>
            </a:extLst>
          </p:cNvPr>
          <p:cNvSpPr/>
          <p:nvPr/>
        </p:nvSpPr>
        <p:spPr>
          <a:xfrm>
            <a:off x="3211034" y="0"/>
            <a:ext cx="4251243" cy="548640"/>
          </a:xfrm>
          <a:prstGeom prst="rect">
            <a:avLst/>
          </a:prstGeom>
          <a:solidFill>
            <a:srgbClr val="2A421A">
              <a:alpha val="5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A10A04-1454-FD91-241E-6600BF63F224}"/>
              </a:ext>
            </a:extLst>
          </p:cNvPr>
          <p:cNvSpPr txBox="1"/>
          <p:nvPr/>
        </p:nvSpPr>
        <p:spPr>
          <a:xfrm>
            <a:off x="3344146" y="92763"/>
            <a:ext cx="3211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A. </a:t>
            </a:r>
            <a:r>
              <a:rPr lang="it-IT" dirty="0" err="1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Conceptual</a:t>
            </a:r>
            <a:r>
              <a:rPr lang="it-IT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comparison</a:t>
            </a:r>
            <a:endParaRPr lang="it-IT" dirty="0">
              <a:solidFill>
                <a:schemeClr val="bg1"/>
              </a:solidFill>
              <a:latin typeface="Artifakt Element Thin" panose="020B0203050000020004" pitchFamily="34" charset="0"/>
              <a:ea typeface="Artifakt Element Thin" panose="020B0203050000020004" pitchFamily="34" charset="0"/>
            </a:endParaRPr>
          </a:p>
        </p:txBody>
      </p:sp>
      <p:pic>
        <p:nvPicPr>
          <p:cNvPr id="7" name="Picture 6" descr="A diagram of a system&#10;&#10;Description automatically generated">
            <a:extLst>
              <a:ext uri="{FF2B5EF4-FFF2-40B4-BE49-F238E27FC236}">
                <a16:creationId xmlns:a16="http://schemas.microsoft.com/office/drawing/2014/main" id="{76E858FF-0D22-8442-0B95-3B2E12D225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751" y="779572"/>
            <a:ext cx="5314691" cy="2154605"/>
          </a:xfrm>
          <a:prstGeom prst="rect">
            <a:avLst/>
          </a:prstGeom>
        </p:spPr>
      </p:pic>
      <p:pic>
        <p:nvPicPr>
          <p:cNvPr id="10" name="Picture 9" descr="A green line with a black line&#10;&#10;Description automatically generated">
            <a:extLst>
              <a:ext uri="{FF2B5EF4-FFF2-40B4-BE49-F238E27FC236}">
                <a16:creationId xmlns:a16="http://schemas.microsoft.com/office/drawing/2014/main" id="{338A7A70-7DE9-6613-F684-711D140A01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392" y="3231765"/>
            <a:ext cx="5754110" cy="285269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8E24B43-60C9-80F6-9CCE-F8A031111C78}"/>
              </a:ext>
            </a:extLst>
          </p:cNvPr>
          <p:cNvSpPr txBox="1"/>
          <p:nvPr/>
        </p:nvSpPr>
        <p:spPr>
          <a:xfrm>
            <a:off x="7212564" y="1539551"/>
            <a:ext cx="4874866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100" b="1" dirty="0">
                <a:latin typeface="+mj-lt"/>
              </a:rPr>
              <a:t>Value iteration:</a:t>
            </a:r>
          </a:p>
          <a:p>
            <a:r>
              <a:rPr lang="en-GB" sz="2100" dirty="0">
                <a:latin typeface="+mj-lt"/>
              </a:rPr>
              <a:t>The value is a concrete vector that is updated many times.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514B3EC-283E-F543-2D52-029BDF1E19D5}"/>
                  </a:ext>
                </a:extLst>
              </p:cNvPr>
              <p:cNvSpPr txBox="1"/>
              <p:nvPr/>
            </p:nvSpPr>
            <p:spPr>
              <a:xfrm>
                <a:off x="7212564" y="3885904"/>
                <a:ext cx="4454044" cy="13970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100" b="1" dirty="0">
                    <a:latin typeface="+mj-lt"/>
                  </a:rPr>
                  <a:t>Linear programming:</a:t>
                </a:r>
              </a:p>
              <a:p>
                <a:r>
                  <a:rPr lang="en-GB" sz="2100" dirty="0">
                    <a:latin typeface="+mj-lt"/>
                  </a:rPr>
                  <a:t>The value is a variable. </a:t>
                </a:r>
              </a:p>
              <a:p>
                <a:r>
                  <a:rPr lang="en-GB" sz="2100" dirty="0">
                    <a:latin typeface="+mj-lt"/>
                  </a:rPr>
                  <a:t>It moves around the feasible set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21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1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it-IT" sz="21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it-IT" sz="21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it-IT" sz="2100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sup>
                    </m:sSup>
                  </m:oMath>
                </a14:m>
                <a:r>
                  <a:rPr lang="en-GB" sz="2100" dirty="0">
                    <a:latin typeface="+mj-lt"/>
                  </a:rPr>
                  <a:t> </a:t>
                </a:r>
              </a:p>
              <a:p>
                <a:r>
                  <a:rPr lang="en-GB" sz="2100" dirty="0">
                    <a:latin typeface="+mj-lt"/>
                  </a:rPr>
                  <a:t>trying to minimize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GB" sz="21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it-IT" sz="21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it-IT" sz="2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it-IT" sz="2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sub>
                      <m:sup/>
                      <m:e>
                        <m:r>
                          <a:rPr lang="it-IT" sz="21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it-IT" sz="21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it-IT" sz="21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it-IT" sz="2100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it-IT" sz="2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it-IT" sz="2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it-IT" sz="2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it-IT" sz="2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GB" sz="2100" dirty="0">
                  <a:latin typeface="+mj-lt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514B3EC-283E-F543-2D52-029BDF1E19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2564" y="3885904"/>
                <a:ext cx="4454044" cy="1397049"/>
              </a:xfrm>
              <a:prstGeom prst="rect">
                <a:avLst/>
              </a:prstGeom>
              <a:blipFill>
                <a:blip r:embed="rId5"/>
                <a:stretch>
                  <a:fillRect l="-1642" t="-2609" b="-5478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938652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E96437D-857F-A05A-58BD-7D74EAD1B9BE}"/>
              </a:ext>
            </a:extLst>
          </p:cNvPr>
          <p:cNvSpPr/>
          <p:nvPr/>
        </p:nvSpPr>
        <p:spPr>
          <a:xfrm>
            <a:off x="0" y="0"/>
            <a:ext cx="12192000" cy="548640"/>
          </a:xfrm>
          <a:prstGeom prst="rect">
            <a:avLst/>
          </a:prstGeom>
          <a:gradFill flip="none" rotWithShape="1">
            <a:gsLst>
              <a:gs pos="35000">
                <a:srgbClr val="155726"/>
              </a:gs>
              <a:gs pos="68000">
                <a:srgbClr val="2A421A"/>
              </a:gs>
              <a:gs pos="14000">
                <a:srgbClr val="006C31"/>
              </a:gs>
            </a:gsLst>
            <a:lin ang="16200000" scaled="0"/>
            <a:tileRect/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242FB0-2444-686C-0683-E9B5B3B1F156}"/>
              </a:ext>
            </a:extLst>
          </p:cNvPr>
          <p:cNvSpPr txBox="1"/>
          <p:nvPr/>
        </p:nvSpPr>
        <p:spPr>
          <a:xfrm>
            <a:off x="11023973" y="6390220"/>
            <a:ext cx="10345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it-IT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algn="r"/>
            <a:endParaRPr lang="it-IT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algn="r"/>
            <a:endParaRPr lang="it-IT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EEE882-094B-43E4-8419-82B7292AC8BB}"/>
              </a:ext>
            </a:extLst>
          </p:cNvPr>
          <p:cNvSpPr txBox="1"/>
          <p:nvPr/>
        </p:nvSpPr>
        <p:spPr>
          <a:xfrm>
            <a:off x="10529691" y="109328"/>
            <a:ext cx="202311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 err="1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October</a:t>
            </a:r>
            <a:r>
              <a:rPr lang="it-IT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 24, 2023</a:t>
            </a:r>
          </a:p>
          <a:p>
            <a:endParaRPr lang="it-IT" sz="15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5601AD7-681B-7495-5FB4-7045CD395DB7}"/>
              </a:ext>
            </a:extLst>
          </p:cNvPr>
          <p:cNvSpPr/>
          <p:nvPr/>
        </p:nvSpPr>
        <p:spPr>
          <a:xfrm>
            <a:off x="0" y="0"/>
            <a:ext cx="3211034" cy="548640"/>
          </a:xfrm>
          <a:prstGeom prst="rect">
            <a:avLst/>
          </a:prstGeom>
          <a:solidFill>
            <a:srgbClr val="2A421A">
              <a:alpha val="5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465E97D-92DF-C04B-0DDF-53C606B72332}"/>
              </a:ext>
            </a:extLst>
          </p:cNvPr>
          <p:cNvSpPr/>
          <p:nvPr/>
        </p:nvSpPr>
        <p:spPr>
          <a:xfrm flipV="1">
            <a:off x="-1" y="6232257"/>
            <a:ext cx="12192000" cy="625742"/>
          </a:xfrm>
          <a:prstGeom prst="rect">
            <a:avLst/>
          </a:prstGeom>
          <a:gradFill flip="none" rotWithShape="1">
            <a:gsLst>
              <a:gs pos="35000">
                <a:srgbClr val="155726"/>
              </a:gs>
              <a:gs pos="68000">
                <a:srgbClr val="2A421A"/>
              </a:gs>
              <a:gs pos="14000">
                <a:srgbClr val="006C31"/>
              </a:gs>
            </a:gsLst>
            <a:lin ang="16200000" scaled="0"/>
            <a:tileRect/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Subtitle 4">
            <a:extLst>
              <a:ext uri="{FF2B5EF4-FFF2-40B4-BE49-F238E27FC236}">
                <a16:creationId xmlns:a16="http://schemas.microsoft.com/office/drawing/2014/main" id="{73E218AC-6CA4-90C9-1E45-0DC461F0B1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3" y="6390220"/>
            <a:ext cx="12192001" cy="625742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GB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Gridworld: value iteration VS linear programming</a:t>
            </a:r>
          </a:p>
          <a:p>
            <a:pPr>
              <a:spcBef>
                <a:spcPts val="0"/>
              </a:spcBef>
            </a:pP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18" name="Subtitle 4">
            <a:extLst>
              <a:ext uri="{FF2B5EF4-FFF2-40B4-BE49-F238E27FC236}">
                <a16:creationId xmlns:a16="http://schemas.microsoft.com/office/drawing/2014/main" id="{D2F1C021-28B2-C22A-DF72-E41280CE8865}"/>
              </a:ext>
            </a:extLst>
          </p:cNvPr>
          <p:cNvSpPr txBox="1">
            <a:spLocks/>
          </p:cNvSpPr>
          <p:nvPr/>
        </p:nvSpPr>
        <p:spPr>
          <a:xfrm>
            <a:off x="133481" y="6390220"/>
            <a:ext cx="4732020" cy="5148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fi-FI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S. Lippolis, G. Marsich</a:t>
            </a: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BF8A767-5205-2995-7744-D315487E428E}"/>
              </a:ext>
            </a:extLst>
          </p:cNvPr>
          <p:cNvSpPr/>
          <p:nvPr/>
        </p:nvSpPr>
        <p:spPr>
          <a:xfrm>
            <a:off x="3211034" y="0"/>
            <a:ext cx="4251243" cy="548640"/>
          </a:xfrm>
          <a:prstGeom prst="rect">
            <a:avLst/>
          </a:prstGeom>
          <a:solidFill>
            <a:srgbClr val="2A421A">
              <a:alpha val="5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7" name="Picture 6" descr="A graph with blue and orange lines&#10;&#10;Description automatically generated">
            <a:extLst>
              <a:ext uri="{FF2B5EF4-FFF2-40B4-BE49-F238E27FC236}">
                <a16:creationId xmlns:a16="http://schemas.microsoft.com/office/drawing/2014/main" id="{37126A84-D00B-BB7E-33FC-D1FBF37DCE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0785" y="782551"/>
            <a:ext cx="7033215" cy="521579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5407AD9-9C96-1BA3-61C2-E5A6F3B84569}"/>
              </a:ext>
            </a:extLst>
          </p:cNvPr>
          <p:cNvSpPr txBox="1"/>
          <p:nvPr/>
        </p:nvSpPr>
        <p:spPr>
          <a:xfrm>
            <a:off x="87630" y="109328"/>
            <a:ext cx="2942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4. </a:t>
            </a:r>
            <a:r>
              <a:rPr lang="it-IT" b="1" dirty="0" err="1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Comparison</a:t>
            </a:r>
            <a:endParaRPr lang="it-IT" b="1" dirty="0">
              <a:solidFill>
                <a:schemeClr val="bg1"/>
              </a:solidFill>
              <a:latin typeface="Artifakt Element Thin" panose="020B0203050000020004" pitchFamily="34" charset="0"/>
              <a:ea typeface="Artifakt Element Thin" panose="020B02030500000200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93ADCA-7881-A60C-0005-97CE4D7F260D}"/>
              </a:ext>
            </a:extLst>
          </p:cNvPr>
          <p:cNvSpPr txBox="1"/>
          <p:nvPr/>
        </p:nvSpPr>
        <p:spPr>
          <a:xfrm>
            <a:off x="3344146" y="92763"/>
            <a:ext cx="3211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B. Performance </a:t>
            </a:r>
            <a:r>
              <a:rPr lang="it-IT" dirty="0" err="1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comparison</a:t>
            </a:r>
            <a:endParaRPr lang="it-IT" dirty="0">
              <a:solidFill>
                <a:schemeClr val="bg1"/>
              </a:solidFill>
              <a:latin typeface="Artifakt Element Thin" panose="020B0203050000020004" pitchFamily="34" charset="0"/>
              <a:ea typeface="Artifakt Element Thin" panose="020B02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69705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A242FB0-2444-686C-0683-E9B5B3B1F156}"/>
              </a:ext>
            </a:extLst>
          </p:cNvPr>
          <p:cNvSpPr txBox="1"/>
          <p:nvPr/>
        </p:nvSpPr>
        <p:spPr>
          <a:xfrm>
            <a:off x="11023973" y="6390220"/>
            <a:ext cx="10345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it-IT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algn="r"/>
            <a:endParaRPr lang="it-IT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algn="r"/>
            <a:endParaRPr lang="it-IT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A05B61-7B4C-16C3-F451-2030C4AE6109}"/>
              </a:ext>
            </a:extLst>
          </p:cNvPr>
          <p:cNvSpPr txBox="1"/>
          <p:nvPr/>
        </p:nvSpPr>
        <p:spPr>
          <a:xfrm>
            <a:off x="11541246" y="6390220"/>
            <a:ext cx="8931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15/15</a:t>
            </a:r>
            <a:endParaRPr lang="en-GB" sz="14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F38BA16-5233-D3EE-904C-16B1963BFC40}"/>
              </a:ext>
            </a:extLst>
          </p:cNvPr>
          <p:cNvSpPr/>
          <p:nvPr/>
        </p:nvSpPr>
        <p:spPr>
          <a:xfrm flipV="1">
            <a:off x="-1" y="6232257"/>
            <a:ext cx="12192000" cy="625742"/>
          </a:xfrm>
          <a:prstGeom prst="rect">
            <a:avLst/>
          </a:prstGeom>
          <a:gradFill flip="none" rotWithShape="1">
            <a:gsLst>
              <a:gs pos="35000">
                <a:srgbClr val="155726"/>
              </a:gs>
              <a:gs pos="68000">
                <a:srgbClr val="2A421A"/>
              </a:gs>
              <a:gs pos="14000">
                <a:srgbClr val="006C31"/>
              </a:gs>
            </a:gsLst>
            <a:lin ang="16200000" scaled="0"/>
            <a:tileRect/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Subtitle 4">
            <a:extLst>
              <a:ext uri="{FF2B5EF4-FFF2-40B4-BE49-F238E27FC236}">
                <a16:creationId xmlns:a16="http://schemas.microsoft.com/office/drawing/2014/main" id="{66249A9B-235C-C77E-65B9-621FFB4E07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3" y="6390220"/>
            <a:ext cx="12192001" cy="625742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GB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Gridworld: value iteration VS linear programming</a:t>
            </a:r>
          </a:p>
          <a:p>
            <a:pPr>
              <a:spcBef>
                <a:spcPts val="0"/>
              </a:spcBef>
            </a:pP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11" name="Subtitle 4">
            <a:extLst>
              <a:ext uri="{FF2B5EF4-FFF2-40B4-BE49-F238E27FC236}">
                <a16:creationId xmlns:a16="http://schemas.microsoft.com/office/drawing/2014/main" id="{F5B1F173-3137-E472-CFE0-446947169CA8}"/>
              </a:ext>
            </a:extLst>
          </p:cNvPr>
          <p:cNvSpPr txBox="1">
            <a:spLocks/>
          </p:cNvSpPr>
          <p:nvPr/>
        </p:nvSpPr>
        <p:spPr>
          <a:xfrm>
            <a:off x="133481" y="6390220"/>
            <a:ext cx="4732020" cy="5148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fi-FI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S. Lippolis, G. Marsich</a:t>
            </a: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93256A2-887E-B4D2-E0E1-3A0EE9034BCA}"/>
              </a:ext>
            </a:extLst>
          </p:cNvPr>
          <p:cNvSpPr txBox="1"/>
          <p:nvPr/>
        </p:nvSpPr>
        <p:spPr>
          <a:xfrm>
            <a:off x="10529691" y="109328"/>
            <a:ext cx="202311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 err="1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October</a:t>
            </a:r>
            <a:r>
              <a:rPr lang="it-IT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 24, 2023</a:t>
            </a:r>
          </a:p>
          <a:p>
            <a:endParaRPr lang="it-IT" sz="15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543D5E2-BC7D-D17E-0F3A-239ADFC3CBCE}"/>
              </a:ext>
            </a:extLst>
          </p:cNvPr>
          <p:cNvSpPr/>
          <p:nvPr/>
        </p:nvSpPr>
        <p:spPr>
          <a:xfrm>
            <a:off x="0" y="0"/>
            <a:ext cx="12192000" cy="548640"/>
          </a:xfrm>
          <a:prstGeom prst="rect">
            <a:avLst/>
          </a:prstGeom>
          <a:gradFill flip="none" rotWithShape="1">
            <a:gsLst>
              <a:gs pos="35000">
                <a:srgbClr val="155726"/>
              </a:gs>
              <a:gs pos="68000">
                <a:srgbClr val="2A421A"/>
              </a:gs>
              <a:gs pos="14000">
                <a:srgbClr val="006C31"/>
              </a:gs>
            </a:gsLst>
            <a:lin ang="16200000" scaled="0"/>
            <a:tileRect/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 err="1">
                <a:latin typeface="Artifakt Element Thin" panose="020B0203050000020004" pitchFamily="34" charset="0"/>
                <a:ea typeface="Artifakt Element Thin" panose="020B0203050000020004" pitchFamily="34" charset="0"/>
              </a:rPr>
              <a:t>References</a:t>
            </a:r>
            <a:endParaRPr lang="it-IT" b="1" dirty="0">
              <a:latin typeface="Artifakt Element Thin" panose="020B0203050000020004" pitchFamily="34" charset="0"/>
              <a:ea typeface="Artifakt Element Thin" panose="020B02030500000200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1630F4-8CFF-CE07-EAB3-7FB71FD46036}"/>
              </a:ext>
            </a:extLst>
          </p:cNvPr>
          <p:cNvSpPr txBox="1"/>
          <p:nvPr/>
        </p:nvSpPr>
        <p:spPr>
          <a:xfrm>
            <a:off x="429206" y="1224581"/>
            <a:ext cx="11333582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it-IT" sz="2000" b="0" i="1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Notes of the </a:t>
            </a:r>
            <a:r>
              <a:rPr lang="it-IT" sz="2000" b="0" i="1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Reinforcement</a:t>
            </a:r>
            <a:r>
              <a:rPr lang="it-IT" sz="2000" b="0" i="1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learning</a:t>
            </a:r>
            <a:r>
              <a:rPr lang="it-IT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2022/2023 </a:t>
            </a:r>
            <a:r>
              <a:rPr lang="it-IT" sz="20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course</a:t>
            </a:r>
            <a:r>
              <a:rPr lang="it-IT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prof. Celani, Università degli Studi di Trieste</a:t>
            </a:r>
          </a:p>
          <a:p>
            <a:pPr marL="342900" indent="-3429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it-IT" sz="2000" b="0" i="1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Notes of the Mathematical </a:t>
            </a:r>
            <a:r>
              <a:rPr lang="it-IT" sz="2000" b="0" i="1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optimisation</a:t>
            </a:r>
            <a:r>
              <a:rPr lang="it-IT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2022/2023 </a:t>
            </a:r>
            <a:r>
              <a:rPr lang="it-IT" sz="20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course</a:t>
            </a:r>
            <a:r>
              <a:rPr lang="it-IT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prof. Castelli, Università degli </a:t>
            </a:r>
            <a:r>
              <a:rPr lang="it-IT" sz="2000" dirty="0">
                <a:solidFill>
                  <a:srgbClr val="000000"/>
                </a:solidFill>
                <a:latin typeface="Arial" panose="020B0604020202020204" pitchFamily="34" charset="0"/>
              </a:rPr>
              <a:t>S</a:t>
            </a:r>
            <a:r>
              <a:rPr lang="it-IT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tudi di Trieste</a:t>
            </a:r>
          </a:p>
          <a:p>
            <a:pPr marL="342900" indent="-3429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it-IT" sz="2000" b="0" i="1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it-IT" sz="2000" b="0" i="1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What</a:t>
            </a:r>
            <a:r>
              <a:rPr lang="it-IT" sz="2000" b="0" i="1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it-IT" sz="2000" b="0" i="1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is</a:t>
            </a:r>
            <a:r>
              <a:rPr lang="it-IT" sz="2000" b="0" i="1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it-IT" sz="2000" b="0" i="1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mathematical</a:t>
            </a:r>
            <a:r>
              <a:rPr lang="it-IT" sz="2000" b="0" i="1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it-IT" sz="2000" b="0" i="1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optimization</a:t>
            </a:r>
            <a:r>
              <a:rPr lang="it-IT" sz="2000" b="0" i="1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it-IT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video, </a:t>
            </a:r>
            <a:r>
              <a:rPr lang="it-IT" sz="20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Visually</a:t>
            </a:r>
            <a:r>
              <a:rPr lang="it-IT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it-IT" sz="20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explained</a:t>
            </a:r>
            <a:r>
              <a:rPr lang="it-IT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it-IT" sz="20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channel</a:t>
            </a:r>
            <a:r>
              <a:rPr lang="it-IT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it-IT" sz="20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Youtube</a:t>
            </a:r>
            <a:endParaRPr lang="it-IT" sz="20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342900" indent="-3429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it-IT" sz="2000" b="0" i="1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it-IT" sz="2000" b="0" i="1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Convexity</a:t>
            </a:r>
            <a:r>
              <a:rPr lang="it-IT" sz="2000" b="0" i="1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and The </a:t>
            </a:r>
            <a:r>
              <a:rPr lang="it-IT" sz="2000" b="0" i="1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Principle</a:t>
            </a:r>
            <a:r>
              <a:rPr lang="it-IT" sz="2000" b="0" i="1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of </a:t>
            </a:r>
            <a:r>
              <a:rPr lang="it-IT" sz="2000" b="0" i="1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Duality</a:t>
            </a:r>
            <a:r>
              <a:rPr lang="it-IT" sz="2000" b="0" i="1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it-IT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video, </a:t>
            </a:r>
            <a:r>
              <a:rPr lang="it-IT" sz="20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Visually</a:t>
            </a:r>
            <a:r>
              <a:rPr lang="it-IT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it-IT" sz="20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explained</a:t>
            </a:r>
            <a:r>
              <a:rPr lang="it-IT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it-IT" sz="20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channel</a:t>
            </a:r>
            <a:r>
              <a:rPr lang="it-IT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it-IT" sz="20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Youtube</a:t>
            </a:r>
            <a:endParaRPr lang="it-IT" sz="20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342900" indent="-3429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it-IT" sz="2000" b="0" i="1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ChatGPT </a:t>
            </a:r>
            <a:r>
              <a:rPr lang="it-IT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OpenAI, </a:t>
            </a:r>
            <a:r>
              <a:rPr lang="it-IT" sz="2000" b="0" i="0" u="sng" strike="noStrike" dirty="0" err="1">
                <a:solidFill>
                  <a:srgbClr val="1155CC"/>
                </a:solidFill>
                <a:effectLst/>
                <a:latin typeface="Arial" panose="020B0604020202020204" pitchFamily="34" charset="0"/>
                <a:hlinkClick r:id="rId3"/>
              </a:rPr>
              <a:t>Introducing</a:t>
            </a:r>
            <a:r>
              <a:rPr lang="it-IT" sz="2000" b="0" i="0" u="sng" strike="noStrike" dirty="0">
                <a:solidFill>
                  <a:srgbClr val="1155CC"/>
                </a:solidFill>
                <a:effectLst/>
                <a:latin typeface="Arial" panose="020B0604020202020204" pitchFamily="34" charset="0"/>
                <a:hlinkClick r:id="rId3"/>
              </a:rPr>
              <a:t> ChatGPT (openai.com)</a:t>
            </a:r>
            <a:endParaRPr lang="it-IT" sz="20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342900" indent="-3429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it-IT" sz="2000" b="0" i="1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Wikipedia, </a:t>
            </a:r>
            <a:r>
              <a:rPr lang="it-IT" sz="2000" b="0" i="0" u="sng" strike="noStrike" dirty="0">
                <a:solidFill>
                  <a:srgbClr val="1155CC"/>
                </a:solidFill>
                <a:effectLst/>
                <a:latin typeface="Arial" panose="020B0604020202020204" pitchFamily="34" charset="0"/>
                <a:hlinkClick r:id="rId4"/>
              </a:rPr>
              <a:t>Wikipedia, l'enciclopedia libera</a:t>
            </a:r>
            <a:endParaRPr lang="it-IT" sz="2000" b="0" i="1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342900" indent="-3429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it-IT" sz="2000" b="0" i="1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it-IT" sz="2000" b="0" i="1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Gurobi</a:t>
            </a:r>
            <a:r>
              <a:rPr lang="it-IT" sz="2000" b="0" i="1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it-IT" sz="2000" b="0" i="1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optimizer</a:t>
            </a:r>
            <a:r>
              <a:rPr lang="it-IT" sz="2000" b="0" i="1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it-IT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commercial </a:t>
            </a:r>
            <a:r>
              <a:rPr lang="it-IT" sz="20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optimization</a:t>
            </a:r>
            <a:r>
              <a:rPr lang="it-IT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software, </a:t>
            </a:r>
            <a:r>
              <a:rPr lang="it-IT" sz="2000" b="0" i="0" u="sng" strike="noStrike" dirty="0">
                <a:solidFill>
                  <a:srgbClr val="1155CC"/>
                </a:solidFill>
                <a:effectLst/>
                <a:latin typeface="Arial" panose="020B0604020202020204" pitchFamily="34" charset="0"/>
                <a:hlinkClick r:id="rId5"/>
              </a:rPr>
              <a:t>The Leader in </a:t>
            </a:r>
            <a:r>
              <a:rPr lang="it-IT" sz="2000" b="0" i="0" u="sng" strike="noStrike" dirty="0" err="1">
                <a:solidFill>
                  <a:srgbClr val="1155CC"/>
                </a:solidFill>
                <a:effectLst/>
                <a:latin typeface="Arial" panose="020B0604020202020204" pitchFamily="34" charset="0"/>
                <a:hlinkClick r:id="rId5"/>
              </a:rPr>
              <a:t>Decision</a:t>
            </a:r>
            <a:r>
              <a:rPr lang="it-IT" sz="2000" b="0" i="0" u="sng" strike="noStrike" dirty="0">
                <a:solidFill>
                  <a:srgbClr val="1155CC"/>
                </a:solidFill>
                <a:effectLst/>
                <a:latin typeface="Arial" panose="020B0604020202020204" pitchFamily="34" charset="0"/>
                <a:hlinkClick r:id="rId5"/>
              </a:rPr>
              <a:t> Intelligence Technology - </a:t>
            </a:r>
            <a:r>
              <a:rPr lang="it-IT" sz="2000" b="0" i="0" u="sng" strike="noStrike" dirty="0" err="1">
                <a:solidFill>
                  <a:srgbClr val="1155CC"/>
                </a:solidFill>
                <a:effectLst/>
                <a:latin typeface="Arial" panose="020B0604020202020204" pitchFamily="34" charset="0"/>
                <a:hlinkClick r:id="rId5"/>
              </a:rPr>
              <a:t>Gurobi</a:t>
            </a:r>
            <a:r>
              <a:rPr lang="it-IT" sz="2000" b="0" i="0" u="sng" strike="noStrike" dirty="0">
                <a:solidFill>
                  <a:srgbClr val="1155CC"/>
                </a:solidFill>
                <a:effectLst/>
                <a:latin typeface="Arial" panose="020B0604020202020204" pitchFamily="34" charset="0"/>
                <a:hlinkClick r:id="rId5"/>
              </a:rPr>
              <a:t> </a:t>
            </a:r>
            <a:r>
              <a:rPr lang="it-IT" sz="2000" b="0" i="0" u="sng" strike="noStrike" dirty="0" err="1">
                <a:solidFill>
                  <a:srgbClr val="1155CC"/>
                </a:solidFill>
                <a:effectLst/>
                <a:latin typeface="Arial" panose="020B0604020202020204" pitchFamily="34" charset="0"/>
                <a:hlinkClick r:id="rId5"/>
              </a:rPr>
              <a:t>Optimization</a:t>
            </a:r>
            <a:endParaRPr lang="it-IT" sz="2000" b="0" i="0" u="sng" strike="noStrike" dirty="0">
              <a:solidFill>
                <a:srgbClr val="1155CC"/>
              </a:solidFill>
              <a:effectLst/>
              <a:latin typeface="Arial" panose="020B0604020202020204" pitchFamily="34" charset="0"/>
            </a:endParaRP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it-IT" sz="2000" b="0" i="1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it-IT" sz="2000" b="0" i="1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PuLP</a:t>
            </a:r>
            <a:r>
              <a:rPr lang="it-IT" sz="2000" b="0" i="1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it-IT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LP </a:t>
            </a:r>
            <a:r>
              <a:rPr lang="it-IT" sz="20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modeler</a:t>
            </a:r>
            <a:r>
              <a:rPr lang="it-IT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it-IT" sz="2000" b="0" i="0" u="sng" strike="noStrike" dirty="0" err="1">
                <a:solidFill>
                  <a:srgbClr val="1155CC"/>
                </a:solidFill>
                <a:effectLst/>
                <a:latin typeface="Arial" panose="020B0604020202020204" pitchFamily="34" charset="0"/>
                <a:hlinkClick r:id="rId6"/>
              </a:rPr>
              <a:t>PuLP</a:t>
            </a:r>
            <a:r>
              <a:rPr lang="it-IT" sz="2000" b="0" i="0" u="sng" strike="noStrike" dirty="0">
                <a:solidFill>
                  <a:srgbClr val="1155CC"/>
                </a:solidFill>
                <a:effectLst/>
                <a:latin typeface="Arial" panose="020B0604020202020204" pitchFamily="34" charset="0"/>
                <a:hlinkClick r:id="rId6"/>
              </a:rPr>
              <a:t> · </a:t>
            </a:r>
            <a:r>
              <a:rPr lang="it-IT" sz="2000" b="0" i="0" u="sng" strike="noStrike" dirty="0" err="1">
                <a:solidFill>
                  <a:srgbClr val="1155CC"/>
                </a:solidFill>
                <a:effectLst/>
                <a:latin typeface="Arial" panose="020B0604020202020204" pitchFamily="34" charset="0"/>
                <a:hlinkClick r:id="rId6"/>
              </a:rPr>
              <a:t>PyPI</a:t>
            </a:r>
            <a:endParaRPr lang="en-GB" sz="2000" dirty="0"/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endParaRPr lang="it-IT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endParaRPr lang="it-IT" sz="1800" b="0" i="1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605977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A242FB0-2444-686C-0683-E9B5B3B1F156}"/>
              </a:ext>
            </a:extLst>
          </p:cNvPr>
          <p:cNvSpPr txBox="1"/>
          <p:nvPr/>
        </p:nvSpPr>
        <p:spPr>
          <a:xfrm>
            <a:off x="11023973" y="6390220"/>
            <a:ext cx="10345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it-IT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algn="r"/>
            <a:endParaRPr lang="it-IT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algn="r"/>
            <a:endParaRPr lang="it-IT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A05B61-7B4C-16C3-F451-2030C4AE6109}"/>
              </a:ext>
            </a:extLst>
          </p:cNvPr>
          <p:cNvSpPr txBox="1"/>
          <p:nvPr/>
        </p:nvSpPr>
        <p:spPr>
          <a:xfrm>
            <a:off x="11541246" y="6390220"/>
            <a:ext cx="8931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15/15</a:t>
            </a:r>
            <a:endParaRPr lang="en-GB" sz="14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F38BA16-5233-D3EE-904C-16B1963BFC40}"/>
              </a:ext>
            </a:extLst>
          </p:cNvPr>
          <p:cNvSpPr/>
          <p:nvPr/>
        </p:nvSpPr>
        <p:spPr>
          <a:xfrm flipV="1">
            <a:off x="-1" y="6232257"/>
            <a:ext cx="12192000" cy="625742"/>
          </a:xfrm>
          <a:prstGeom prst="rect">
            <a:avLst/>
          </a:prstGeom>
          <a:gradFill flip="none" rotWithShape="1">
            <a:gsLst>
              <a:gs pos="35000">
                <a:srgbClr val="155726"/>
              </a:gs>
              <a:gs pos="68000">
                <a:srgbClr val="2A421A"/>
              </a:gs>
              <a:gs pos="14000">
                <a:srgbClr val="006C31"/>
              </a:gs>
            </a:gsLst>
            <a:lin ang="16200000" scaled="0"/>
            <a:tileRect/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Subtitle 4">
            <a:extLst>
              <a:ext uri="{FF2B5EF4-FFF2-40B4-BE49-F238E27FC236}">
                <a16:creationId xmlns:a16="http://schemas.microsoft.com/office/drawing/2014/main" id="{66249A9B-235C-C77E-65B9-621FFB4E07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3" y="6390220"/>
            <a:ext cx="12192001" cy="625742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GB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Gridworld: value iteration VS linear programming</a:t>
            </a:r>
          </a:p>
          <a:p>
            <a:pPr>
              <a:spcBef>
                <a:spcPts val="0"/>
              </a:spcBef>
            </a:pP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11" name="Subtitle 4">
            <a:extLst>
              <a:ext uri="{FF2B5EF4-FFF2-40B4-BE49-F238E27FC236}">
                <a16:creationId xmlns:a16="http://schemas.microsoft.com/office/drawing/2014/main" id="{F5B1F173-3137-E472-CFE0-446947169CA8}"/>
              </a:ext>
            </a:extLst>
          </p:cNvPr>
          <p:cNvSpPr txBox="1">
            <a:spLocks/>
          </p:cNvSpPr>
          <p:nvPr/>
        </p:nvSpPr>
        <p:spPr>
          <a:xfrm>
            <a:off x="133481" y="6390220"/>
            <a:ext cx="4732020" cy="5148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fi-FI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S. Lippolis, G. Marsich</a:t>
            </a: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93256A2-887E-B4D2-E0E1-3A0EE9034BCA}"/>
              </a:ext>
            </a:extLst>
          </p:cNvPr>
          <p:cNvSpPr txBox="1"/>
          <p:nvPr/>
        </p:nvSpPr>
        <p:spPr>
          <a:xfrm>
            <a:off x="10529691" y="109328"/>
            <a:ext cx="202311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 err="1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October</a:t>
            </a:r>
            <a:r>
              <a:rPr lang="it-IT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 24, 2023</a:t>
            </a:r>
          </a:p>
          <a:p>
            <a:endParaRPr lang="it-IT" sz="15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543D5E2-BC7D-D17E-0F3A-239ADFC3CBCE}"/>
              </a:ext>
            </a:extLst>
          </p:cNvPr>
          <p:cNvSpPr/>
          <p:nvPr/>
        </p:nvSpPr>
        <p:spPr>
          <a:xfrm>
            <a:off x="0" y="0"/>
            <a:ext cx="12192000" cy="548640"/>
          </a:xfrm>
          <a:prstGeom prst="rect">
            <a:avLst/>
          </a:prstGeom>
          <a:gradFill flip="none" rotWithShape="1">
            <a:gsLst>
              <a:gs pos="35000">
                <a:srgbClr val="155726"/>
              </a:gs>
              <a:gs pos="68000">
                <a:srgbClr val="2A421A"/>
              </a:gs>
              <a:gs pos="14000">
                <a:srgbClr val="006C31"/>
              </a:gs>
            </a:gsLst>
            <a:lin ang="16200000" scaled="0"/>
            <a:tileRect/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>
                <a:latin typeface="Artifakt Element Thin" panose="020B0203050000020004" pitchFamily="34" charset="0"/>
                <a:ea typeface="Artifakt Element Thin" panose="020B0203050000020004" pitchFamily="34" charset="0"/>
              </a:rPr>
              <a:t>Report of the work </a:t>
            </a:r>
            <a:r>
              <a:rPr lang="it-IT" b="1" dirty="0" err="1">
                <a:latin typeface="Artifakt Element Thin" panose="020B0203050000020004" pitchFamily="34" charset="0"/>
                <a:ea typeface="Artifakt Element Thin" panose="020B0203050000020004" pitchFamily="34" charset="0"/>
              </a:rPr>
              <a:t>done</a:t>
            </a:r>
            <a:endParaRPr lang="it-IT" b="1" dirty="0">
              <a:latin typeface="Artifakt Element Thin" panose="020B0203050000020004" pitchFamily="34" charset="0"/>
              <a:ea typeface="Artifakt Element Thin" panose="020B02030500000200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A719AB7-664A-4EA5-A927-AD5A81E748CD}"/>
              </a:ext>
            </a:extLst>
          </p:cNvPr>
          <p:cNvSpPr txBox="1"/>
          <p:nvPr/>
        </p:nvSpPr>
        <p:spPr>
          <a:xfrm>
            <a:off x="507976" y="587645"/>
            <a:ext cx="9283959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lang="it-IT" b="0" dirty="0">
                <a:effectLst/>
                <a:latin typeface="Consolas" panose="020B0609020204030204" pitchFamily="49" charset="0"/>
              </a:rPr>
            </a:br>
            <a:r>
              <a:rPr lang="it-IT" sz="1000" b="0" dirty="0">
                <a:effectLst/>
                <a:latin typeface="Consolas" panose="020B0609020204030204" pitchFamily="49" charset="0"/>
              </a:rPr>
              <a:t>SL: Samuele Lippolis </a:t>
            </a:r>
          </a:p>
          <a:p>
            <a:r>
              <a:rPr lang="it-IT" sz="1000" b="0" dirty="0">
                <a:effectLst/>
                <a:latin typeface="Consolas" panose="020B0609020204030204" pitchFamily="49" charset="0"/>
              </a:rPr>
              <a:t>GM: Gaia Marsich </a:t>
            </a:r>
          </a:p>
          <a:p>
            <a:r>
              <a:rPr lang="it-IT" sz="1000" b="0" dirty="0">
                <a:effectLst/>
                <a:latin typeface="Consolas" panose="020B0609020204030204" pitchFamily="49" charset="0"/>
              </a:rPr>
              <a:t>MDP: Markov </a:t>
            </a:r>
            <a:r>
              <a:rPr lang="it-IT" sz="1000" b="0" dirty="0" err="1">
                <a:effectLst/>
                <a:latin typeface="Consolas" panose="020B0609020204030204" pitchFamily="49" charset="0"/>
              </a:rPr>
              <a:t>decision</a:t>
            </a:r>
            <a:r>
              <a:rPr lang="it-IT" sz="1000" b="0" dirty="0">
                <a:effectLst/>
                <a:latin typeface="Consolas" panose="020B0609020204030204" pitchFamily="49" charset="0"/>
              </a:rPr>
              <a:t> </a:t>
            </a:r>
            <a:r>
              <a:rPr lang="it-IT" sz="1000" b="0" dirty="0" err="1">
                <a:effectLst/>
                <a:latin typeface="Consolas" panose="020B0609020204030204" pitchFamily="49" charset="0"/>
              </a:rPr>
              <a:t>process</a:t>
            </a:r>
            <a:r>
              <a:rPr lang="it-IT" sz="1000" b="0" dirty="0"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it-IT" sz="1000" b="0" dirty="0">
                <a:effectLst/>
                <a:latin typeface="Consolas" panose="020B0609020204030204" pitchFamily="49" charset="0"/>
              </a:rPr>
              <a:t>LP: linear programming </a:t>
            </a:r>
          </a:p>
          <a:p>
            <a:br>
              <a:rPr lang="it-IT" sz="1000" b="0" dirty="0">
                <a:effectLst/>
                <a:latin typeface="Consolas" panose="020B0609020204030204" pitchFamily="49" charset="0"/>
              </a:rPr>
            </a:br>
            <a:r>
              <a:rPr lang="it-IT" sz="1000" b="0" dirty="0">
                <a:effectLst/>
                <a:latin typeface="Consolas" panose="020B0609020204030204" pitchFamily="49" charset="0"/>
              </a:rPr>
              <a:t>IMPORTANT: names in </a:t>
            </a:r>
            <a:r>
              <a:rPr lang="it-IT" sz="1000" b="0" dirty="0" err="1">
                <a:effectLst/>
                <a:latin typeface="Consolas" panose="020B0609020204030204" pitchFamily="49" charset="0"/>
              </a:rPr>
              <a:t>surname</a:t>
            </a:r>
            <a:r>
              <a:rPr lang="it-IT" sz="1000" b="0" dirty="0">
                <a:effectLst/>
                <a:latin typeface="Consolas" panose="020B0609020204030204" pitchFamily="49" charset="0"/>
              </a:rPr>
              <a:t> </a:t>
            </a:r>
            <a:r>
              <a:rPr lang="it-IT" sz="1000" b="0" dirty="0" err="1">
                <a:effectLst/>
                <a:latin typeface="Consolas" panose="020B0609020204030204" pitchFamily="49" charset="0"/>
              </a:rPr>
              <a:t>alphabetical</a:t>
            </a:r>
            <a:r>
              <a:rPr lang="it-IT" sz="1000" b="0" dirty="0">
                <a:effectLst/>
                <a:latin typeface="Consolas" panose="020B0609020204030204" pitchFamily="49" charset="0"/>
              </a:rPr>
              <a:t> </a:t>
            </a:r>
            <a:r>
              <a:rPr lang="it-IT" sz="1000" b="0" dirty="0" err="1">
                <a:effectLst/>
                <a:latin typeface="Consolas" panose="020B0609020204030204" pitchFamily="49" charset="0"/>
              </a:rPr>
              <a:t>order</a:t>
            </a:r>
            <a:r>
              <a:rPr lang="it-IT" sz="1000" b="0" dirty="0">
                <a:effectLst/>
                <a:latin typeface="Consolas" panose="020B0609020204030204" pitchFamily="49" charset="0"/>
              </a:rPr>
              <a:t>, </a:t>
            </a:r>
            <a:r>
              <a:rPr lang="it-IT" sz="1000" b="0" dirty="0" err="1">
                <a:effectLst/>
                <a:latin typeface="Consolas" panose="020B0609020204030204" pitchFamily="49" charset="0"/>
              </a:rPr>
              <a:t>not</a:t>
            </a:r>
            <a:r>
              <a:rPr lang="it-IT" sz="1000" b="0" dirty="0">
                <a:effectLst/>
                <a:latin typeface="Consolas" panose="020B0609020204030204" pitchFamily="49" charset="0"/>
              </a:rPr>
              <a:t> </a:t>
            </a:r>
            <a:r>
              <a:rPr lang="it-IT" sz="1000" b="0" dirty="0" err="1">
                <a:effectLst/>
                <a:latin typeface="Consolas" panose="020B0609020204030204" pitchFamily="49" charset="0"/>
              </a:rPr>
              <a:t>contribution</a:t>
            </a:r>
            <a:r>
              <a:rPr lang="it-IT" sz="1000" b="0" dirty="0">
                <a:effectLst/>
                <a:latin typeface="Consolas" panose="020B0609020204030204" pitchFamily="49" charset="0"/>
              </a:rPr>
              <a:t> </a:t>
            </a:r>
            <a:r>
              <a:rPr lang="it-IT" sz="1000" b="0" dirty="0" err="1">
                <a:effectLst/>
                <a:latin typeface="Consolas" panose="020B0609020204030204" pitchFamily="49" charset="0"/>
              </a:rPr>
              <a:t>importance</a:t>
            </a:r>
            <a:r>
              <a:rPr lang="it-IT" sz="1000" b="0" dirty="0">
                <a:effectLst/>
                <a:latin typeface="Consolas" panose="020B0609020204030204" pitchFamily="49" charset="0"/>
              </a:rPr>
              <a:t> </a:t>
            </a:r>
          </a:p>
          <a:p>
            <a:endParaRPr lang="it-IT" sz="1000" b="0" dirty="0">
              <a:effectLst/>
              <a:latin typeface="Consolas" panose="020B0609020204030204" pitchFamily="49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000" b="0" dirty="0">
                <a:effectLst/>
                <a:latin typeface="Consolas" panose="020B0609020204030204" pitchFamily="49" charset="0"/>
              </a:rPr>
              <a:t> Start </a:t>
            </a:r>
          </a:p>
          <a:p>
            <a:r>
              <a:rPr lang="it-IT" sz="1000" b="0" dirty="0">
                <a:effectLst/>
                <a:latin typeface="Consolas" panose="020B0609020204030204" pitchFamily="49" charset="0"/>
              </a:rPr>
              <a:t>    * Organization: </a:t>
            </a:r>
            <a:r>
              <a:rPr lang="it-IT" sz="1000" b="0" dirty="0" err="1">
                <a:effectLst/>
                <a:latin typeface="Consolas" panose="020B0609020204030204" pitchFamily="49" charset="0"/>
              </a:rPr>
              <a:t>Topic</a:t>
            </a:r>
            <a:r>
              <a:rPr lang="it-IT" sz="1000" b="0" dirty="0">
                <a:effectLst/>
                <a:latin typeface="Consolas" panose="020B0609020204030204" pitchFamily="49" charset="0"/>
              </a:rPr>
              <a:t> </a:t>
            </a:r>
            <a:r>
              <a:rPr lang="it-IT" sz="1000" b="0" dirty="0" err="1">
                <a:effectLst/>
                <a:latin typeface="Consolas" panose="020B0609020204030204" pitchFamily="49" charset="0"/>
              </a:rPr>
              <a:t>choice</a:t>
            </a:r>
            <a:r>
              <a:rPr lang="it-IT" sz="1000" b="0" dirty="0">
                <a:effectLst/>
                <a:latin typeface="Consolas" panose="020B0609020204030204" pitchFamily="49" charset="0"/>
              </a:rPr>
              <a:t> - SL and GM </a:t>
            </a:r>
          </a:p>
          <a:p>
            <a:r>
              <a:rPr lang="it-IT" sz="1000" b="0" dirty="0">
                <a:effectLst/>
                <a:latin typeface="Consolas" panose="020B0609020204030204" pitchFamily="49" charset="0"/>
              </a:rPr>
              <a:t>    * Organization: Work </a:t>
            </a:r>
            <a:r>
              <a:rPr lang="it-IT" sz="1000" b="0" dirty="0" err="1">
                <a:effectLst/>
                <a:latin typeface="Consolas" panose="020B0609020204030204" pitchFamily="49" charset="0"/>
              </a:rPr>
              <a:t>parallelization</a:t>
            </a:r>
            <a:r>
              <a:rPr lang="it-IT" sz="1000" b="0" dirty="0">
                <a:effectLst/>
                <a:latin typeface="Consolas" panose="020B0609020204030204" pitchFamily="49" charset="0"/>
              </a:rPr>
              <a:t> plan – SL</a:t>
            </a:r>
          </a:p>
          <a:p>
            <a:endParaRPr lang="it-IT" sz="1000" dirty="0">
              <a:latin typeface="Consolas" panose="020B0609020204030204" pitchFamily="49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000" b="0" dirty="0">
                <a:effectLst/>
                <a:latin typeface="Consolas" panose="020B0609020204030204" pitchFamily="49" charset="0"/>
              </a:rPr>
              <a:t> Value </a:t>
            </a:r>
            <a:r>
              <a:rPr lang="it-IT" sz="1000" b="0" dirty="0" err="1">
                <a:effectLst/>
                <a:latin typeface="Consolas" panose="020B0609020204030204" pitchFamily="49" charset="0"/>
              </a:rPr>
              <a:t>iteration</a:t>
            </a:r>
            <a:endParaRPr lang="it-IT" sz="1000" b="0" dirty="0">
              <a:effectLst/>
              <a:latin typeface="Consolas" panose="020B0609020204030204" pitchFamily="49" charset="0"/>
            </a:endParaRPr>
          </a:p>
          <a:p>
            <a:r>
              <a:rPr lang="it-IT" sz="1000" b="0" dirty="0">
                <a:effectLst/>
                <a:latin typeface="Consolas" panose="020B0609020204030204" pitchFamily="49" charset="0"/>
              </a:rPr>
              <a:t>    * </a:t>
            </a:r>
            <a:r>
              <a:rPr lang="it-IT" sz="1000" b="0" dirty="0" err="1">
                <a:effectLst/>
                <a:latin typeface="Consolas" panose="020B0609020204030204" pitchFamily="49" charset="0"/>
              </a:rPr>
              <a:t>Practical</a:t>
            </a:r>
            <a:r>
              <a:rPr lang="it-IT" sz="1000" b="0" dirty="0">
                <a:effectLst/>
                <a:latin typeface="Consolas" panose="020B0609020204030204" pitchFamily="49" charset="0"/>
              </a:rPr>
              <a:t>: MDP with VI: notebook and </a:t>
            </a:r>
            <a:r>
              <a:rPr lang="it-IT" sz="1000" b="0" dirty="0" err="1">
                <a:effectLst/>
                <a:latin typeface="Consolas" panose="020B0609020204030204" pitchFamily="49" charset="0"/>
              </a:rPr>
              <a:t>py</a:t>
            </a:r>
            <a:r>
              <a:rPr lang="it-IT" sz="1000" b="0" dirty="0">
                <a:effectLst/>
                <a:latin typeface="Consolas" panose="020B0609020204030204" pitchFamily="49" charset="0"/>
              </a:rPr>
              <a:t> libraries - SL</a:t>
            </a:r>
          </a:p>
          <a:p>
            <a:r>
              <a:rPr lang="it-IT" sz="1000" b="0" dirty="0">
                <a:effectLst/>
                <a:latin typeface="Consolas" panose="020B0609020204030204" pitchFamily="49" charset="0"/>
              </a:rPr>
              <a:t>    * </a:t>
            </a:r>
            <a:r>
              <a:rPr lang="it-IT" sz="1000" b="0" dirty="0" err="1">
                <a:effectLst/>
                <a:latin typeface="Consolas" panose="020B0609020204030204" pitchFamily="49" charset="0"/>
              </a:rPr>
              <a:t>Theoretical</a:t>
            </a:r>
            <a:r>
              <a:rPr lang="it-IT" sz="1000" b="0" dirty="0">
                <a:effectLst/>
                <a:latin typeface="Consolas" panose="020B0609020204030204" pitchFamily="49" charset="0"/>
              </a:rPr>
              <a:t>: MDP with VI </a:t>
            </a:r>
            <a:r>
              <a:rPr lang="it-IT" sz="1000" b="0" dirty="0" err="1">
                <a:effectLst/>
                <a:latin typeface="Consolas" panose="020B0609020204030204" pitchFamily="49" charset="0"/>
              </a:rPr>
              <a:t>theoretical</a:t>
            </a:r>
            <a:r>
              <a:rPr lang="it-IT" sz="1000" b="0" dirty="0">
                <a:effectLst/>
                <a:latin typeface="Consolas" panose="020B0609020204030204" pitchFamily="49" charset="0"/>
              </a:rPr>
              <a:t> </a:t>
            </a:r>
            <a:r>
              <a:rPr lang="it-IT" sz="1000" b="0" dirty="0" err="1">
                <a:effectLst/>
                <a:latin typeface="Consolas" panose="020B0609020204030204" pitchFamily="49" charset="0"/>
              </a:rPr>
              <a:t>analysis</a:t>
            </a:r>
            <a:r>
              <a:rPr lang="it-IT" sz="1000" b="0" dirty="0">
                <a:effectLst/>
                <a:latin typeface="Consolas" panose="020B0609020204030204" pitchFamily="49" charset="0"/>
              </a:rPr>
              <a:t> - GM</a:t>
            </a:r>
          </a:p>
          <a:p>
            <a:r>
              <a:rPr lang="it-IT" sz="1000" b="0" dirty="0">
                <a:effectLst/>
                <a:latin typeface="Consolas" panose="020B0609020204030204" pitchFamily="49" charset="0"/>
              </a:rPr>
              <a:t>    * </a:t>
            </a:r>
            <a:r>
              <a:rPr lang="it-IT" sz="1000" b="0" dirty="0" err="1">
                <a:effectLst/>
                <a:latin typeface="Consolas" panose="020B0609020204030204" pitchFamily="49" charset="0"/>
              </a:rPr>
              <a:t>Practical</a:t>
            </a:r>
            <a:r>
              <a:rPr lang="it-IT" sz="1000" b="0" dirty="0">
                <a:effectLst/>
                <a:latin typeface="Consolas" panose="020B0609020204030204" pitchFamily="49" charset="0"/>
              </a:rPr>
              <a:t>: MDP with VI notebook </a:t>
            </a:r>
            <a:r>
              <a:rPr lang="it-IT" sz="1000" b="0" dirty="0" err="1">
                <a:effectLst/>
                <a:latin typeface="Consolas" panose="020B0609020204030204" pitchFamily="49" charset="0"/>
              </a:rPr>
              <a:t>results</a:t>
            </a:r>
            <a:r>
              <a:rPr lang="it-IT" sz="1000" b="0" dirty="0">
                <a:effectLst/>
                <a:latin typeface="Consolas" panose="020B0609020204030204" pitchFamily="49" charset="0"/>
              </a:rPr>
              <a:t> </a:t>
            </a:r>
            <a:r>
              <a:rPr lang="it-IT" sz="1000" b="0" dirty="0" err="1">
                <a:effectLst/>
                <a:latin typeface="Consolas" panose="020B0609020204030204" pitchFamily="49" charset="0"/>
              </a:rPr>
              <a:t>analysis</a:t>
            </a:r>
            <a:r>
              <a:rPr lang="it-IT" sz="1000" b="0" dirty="0">
                <a:effectLst/>
                <a:latin typeface="Consolas" panose="020B0609020204030204" pitchFamily="49" charset="0"/>
              </a:rPr>
              <a:t> - GM</a:t>
            </a:r>
          </a:p>
          <a:p>
            <a:r>
              <a:rPr lang="it-IT" sz="1000" b="0" dirty="0">
                <a:effectLst/>
                <a:latin typeface="Consolas" panose="020B0609020204030204" pitchFamily="49" charset="0"/>
              </a:rPr>
              <a:t>    * Organization: MDP with VI </a:t>
            </a:r>
            <a:r>
              <a:rPr lang="it-IT" sz="1000" b="0" dirty="0" err="1">
                <a:effectLst/>
                <a:latin typeface="Consolas" panose="020B0609020204030204" pitchFamily="49" charset="0"/>
              </a:rPr>
              <a:t>result</a:t>
            </a:r>
            <a:r>
              <a:rPr lang="it-IT" sz="1000" b="0" dirty="0">
                <a:effectLst/>
                <a:latin typeface="Consolas" panose="020B0609020204030204" pitchFamily="49" charset="0"/>
              </a:rPr>
              <a:t> </a:t>
            </a:r>
            <a:r>
              <a:rPr lang="it-IT" sz="1000" b="0" dirty="0" err="1">
                <a:effectLst/>
                <a:latin typeface="Consolas" panose="020B0609020204030204" pitchFamily="49" charset="0"/>
              </a:rPr>
              <a:t>discussion</a:t>
            </a:r>
            <a:r>
              <a:rPr lang="it-IT" sz="1000" b="0" dirty="0">
                <a:effectLst/>
                <a:latin typeface="Consolas" panose="020B0609020204030204" pitchFamily="49" charset="0"/>
              </a:rPr>
              <a:t>: SL and GM</a:t>
            </a:r>
          </a:p>
          <a:p>
            <a:r>
              <a:rPr lang="it-IT" sz="1000" b="0" dirty="0">
                <a:effectLst/>
                <a:latin typeface="Consolas" panose="020B0609020204030204" pitchFamily="49" charset="0"/>
              </a:rPr>
              <a:t>    * </a:t>
            </a:r>
            <a:r>
              <a:rPr lang="it-IT" sz="1000" b="0" dirty="0" err="1">
                <a:effectLst/>
                <a:latin typeface="Consolas" panose="020B0609020204030204" pitchFamily="49" charset="0"/>
              </a:rPr>
              <a:t>Practical</a:t>
            </a:r>
            <a:r>
              <a:rPr lang="it-IT" sz="1000" b="0" dirty="0">
                <a:effectLst/>
                <a:latin typeface="Consolas" panose="020B0609020204030204" pitchFamily="49" charset="0"/>
              </a:rPr>
              <a:t>: </a:t>
            </a:r>
            <a:r>
              <a:rPr lang="it-IT" sz="1000" b="0" dirty="0" err="1">
                <a:effectLst/>
                <a:latin typeface="Consolas" panose="020B0609020204030204" pitchFamily="49" charset="0"/>
              </a:rPr>
              <a:t>evolutionary</a:t>
            </a:r>
            <a:r>
              <a:rPr lang="it-IT" sz="1000" b="0" dirty="0">
                <a:effectLst/>
                <a:latin typeface="Consolas" panose="020B0609020204030204" pitchFamily="49" charset="0"/>
              </a:rPr>
              <a:t> gif production - GM</a:t>
            </a:r>
          </a:p>
          <a:p>
            <a:r>
              <a:rPr lang="it-IT" sz="1000" b="0" dirty="0">
                <a:effectLst/>
                <a:latin typeface="Consolas" panose="020B0609020204030204" pitchFamily="49" charset="0"/>
              </a:rPr>
              <a:t>    * </a:t>
            </a:r>
            <a:r>
              <a:rPr lang="it-IT" sz="1000" b="0" dirty="0" err="1">
                <a:effectLst/>
                <a:latin typeface="Consolas" panose="020B0609020204030204" pitchFamily="49" charset="0"/>
              </a:rPr>
              <a:t>Practical</a:t>
            </a:r>
            <a:r>
              <a:rPr lang="it-IT" sz="1000" b="0" dirty="0">
                <a:effectLst/>
                <a:latin typeface="Consolas" panose="020B0609020204030204" pitchFamily="49" charset="0"/>
              </a:rPr>
              <a:t>: time </a:t>
            </a:r>
            <a:r>
              <a:rPr lang="it-IT" sz="1000" b="0" dirty="0" err="1">
                <a:effectLst/>
                <a:latin typeface="Consolas" panose="020B0609020204030204" pitchFamily="49" charset="0"/>
              </a:rPr>
              <a:t>analysis</a:t>
            </a:r>
            <a:r>
              <a:rPr lang="it-IT" sz="1000" b="0" dirty="0">
                <a:effectLst/>
                <a:latin typeface="Consolas" panose="020B0609020204030204" pitchFamily="49" charset="0"/>
              </a:rPr>
              <a:t> – GM</a:t>
            </a:r>
          </a:p>
          <a:p>
            <a:endParaRPr lang="it-IT" sz="1000" b="0" dirty="0">
              <a:effectLst/>
              <a:latin typeface="Consolas" panose="020B0609020204030204" pitchFamily="49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000" b="0" dirty="0">
                <a:effectLst/>
                <a:latin typeface="Consolas" panose="020B0609020204030204" pitchFamily="49" charset="0"/>
              </a:rPr>
              <a:t> </a:t>
            </a:r>
            <a:r>
              <a:rPr lang="it-IT" sz="1000" b="0" dirty="0" err="1">
                <a:effectLst/>
                <a:latin typeface="Consolas" panose="020B0609020204030204" pitchFamily="49" charset="0"/>
              </a:rPr>
              <a:t>Optimisation</a:t>
            </a:r>
            <a:r>
              <a:rPr lang="it-IT" sz="1000" b="0" dirty="0">
                <a:effectLst/>
                <a:latin typeface="Consolas" panose="020B0609020204030204" pitchFamily="49" charset="0"/>
              </a:rPr>
              <a:t> and linear programming</a:t>
            </a:r>
          </a:p>
          <a:p>
            <a:r>
              <a:rPr lang="it-IT" sz="1000" b="0" dirty="0">
                <a:effectLst/>
                <a:latin typeface="Consolas" panose="020B0609020204030204" pitchFamily="49" charset="0"/>
              </a:rPr>
              <a:t>    * </a:t>
            </a:r>
            <a:r>
              <a:rPr lang="it-IT" sz="1000" b="0" dirty="0" err="1">
                <a:effectLst/>
                <a:latin typeface="Consolas" panose="020B0609020204030204" pitchFamily="49" charset="0"/>
              </a:rPr>
              <a:t>Theoretical</a:t>
            </a:r>
            <a:r>
              <a:rPr lang="it-IT" sz="1000" b="0" dirty="0">
                <a:effectLst/>
                <a:latin typeface="Consolas" panose="020B0609020204030204" pitchFamily="49" charset="0"/>
              </a:rPr>
              <a:t>: LP: </a:t>
            </a:r>
            <a:r>
              <a:rPr lang="it-IT" sz="1000" b="0" dirty="0" err="1">
                <a:effectLst/>
                <a:latin typeface="Consolas" panose="020B0609020204030204" pitchFamily="49" charset="0"/>
              </a:rPr>
              <a:t>basic</a:t>
            </a:r>
            <a:r>
              <a:rPr lang="it-IT" sz="1000" b="0" dirty="0">
                <a:effectLst/>
                <a:latin typeface="Consolas" panose="020B0609020204030204" pitchFamily="49" charset="0"/>
              </a:rPr>
              <a:t> concepts - SL</a:t>
            </a:r>
          </a:p>
          <a:p>
            <a:r>
              <a:rPr lang="it-IT" sz="1000" b="0" dirty="0">
                <a:effectLst/>
                <a:latin typeface="Consolas" panose="020B0609020204030204" pitchFamily="49" charset="0"/>
              </a:rPr>
              <a:t>    * </a:t>
            </a:r>
            <a:r>
              <a:rPr lang="it-IT" sz="1000" b="0" dirty="0" err="1">
                <a:effectLst/>
                <a:latin typeface="Consolas" panose="020B0609020204030204" pitchFamily="49" charset="0"/>
              </a:rPr>
              <a:t>Theoretical</a:t>
            </a:r>
            <a:r>
              <a:rPr lang="it-IT" sz="1000" b="0" dirty="0">
                <a:effectLst/>
                <a:latin typeface="Consolas" panose="020B0609020204030204" pitchFamily="49" charset="0"/>
              </a:rPr>
              <a:t>: LP: solving MDP with LP - SL</a:t>
            </a:r>
          </a:p>
          <a:p>
            <a:r>
              <a:rPr lang="it-IT" sz="1000" b="0" dirty="0">
                <a:effectLst/>
                <a:latin typeface="Consolas" panose="020B0609020204030204" pitchFamily="49" charset="0"/>
              </a:rPr>
              <a:t>    * </a:t>
            </a:r>
            <a:r>
              <a:rPr lang="it-IT" sz="1000" b="0" dirty="0" err="1">
                <a:effectLst/>
                <a:latin typeface="Consolas" panose="020B0609020204030204" pitchFamily="49" charset="0"/>
              </a:rPr>
              <a:t>Practical</a:t>
            </a:r>
            <a:r>
              <a:rPr lang="it-IT" sz="1000" b="0" dirty="0">
                <a:effectLst/>
                <a:latin typeface="Consolas" panose="020B0609020204030204" pitchFamily="49" charset="0"/>
              </a:rPr>
              <a:t>: MDP with LP: notebook and </a:t>
            </a:r>
            <a:r>
              <a:rPr lang="it-IT" sz="1000" b="0" dirty="0" err="1">
                <a:effectLst/>
                <a:latin typeface="Consolas" panose="020B0609020204030204" pitchFamily="49" charset="0"/>
              </a:rPr>
              <a:t>py</a:t>
            </a:r>
            <a:r>
              <a:rPr lang="it-IT" sz="1000" b="0" dirty="0">
                <a:effectLst/>
                <a:latin typeface="Consolas" panose="020B0609020204030204" pitchFamily="49" charset="0"/>
              </a:rPr>
              <a:t> libraries - SL</a:t>
            </a:r>
          </a:p>
          <a:p>
            <a:r>
              <a:rPr lang="it-IT" sz="1000" b="0" dirty="0">
                <a:effectLst/>
                <a:latin typeface="Consolas" panose="020B0609020204030204" pitchFamily="49" charset="0"/>
              </a:rPr>
              <a:t>    * Organization: MDP with LP </a:t>
            </a:r>
            <a:r>
              <a:rPr lang="it-IT" sz="1000" b="0" dirty="0" err="1">
                <a:effectLst/>
                <a:latin typeface="Consolas" panose="020B0609020204030204" pitchFamily="49" charset="0"/>
              </a:rPr>
              <a:t>result</a:t>
            </a:r>
            <a:r>
              <a:rPr lang="it-IT" sz="1000" b="0" dirty="0">
                <a:effectLst/>
                <a:latin typeface="Consolas" panose="020B0609020204030204" pitchFamily="49" charset="0"/>
              </a:rPr>
              <a:t> </a:t>
            </a:r>
            <a:r>
              <a:rPr lang="it-IT" sz="1000" b="0" dirty="0" err="1">
                <a:effectLst/>
                <a:latin typeface="Consolas" panose="020B0609020204030204" pitchFamily="49" charset="0"/>
              </a:rPr>
              <a:t>discussion</a:t>
            </a:r>
            <a:r>
              <a:rPr lang="it-IT" sz="1000" b="0" dirty="0">
                <a:effectLst/>
                <a:latin typeface="Consolas" panose="020B0609020204030204" pitchFamily="49" charset="0"/>
              </a:rPr>
              <a:t>: SL and GM</a:t>
            </a:r>
          </a:p>
          <a:p>
            <a:endParaRPr lang="it-IT" sz="1000" b="0" dirty="0">
              <a:effectLst/>
              <a:latin typeface="Consolas" panose="020B0609020204030204" pitchFamily="49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000" b="0" dirty="0">
                <a:effectLst/>
                <a:latin typeface="Consolas" panose="020B0609020204030204" pitchFamily="49" charset="0"/>
              </a:rPr>
              <a:t> </a:t>
            </a:r>
            <a:r>
              <a:rPr lang="it-IT" sz="1000" b="0" dirty="0" err="1">
                <a:effectLst/>
                <a:latin typeface="Consolas" panose="020B0609020204030204" pitchFamily="49" charset="0"/>
              </a:rPr>
              <a:t>Comparison</a:t>
            </a:r>
            <a:endParaRPr lang="it-IT" sz="1000" b="0" dirty="0">
              <a:effectLst/>
              <a:latin typeface="Consolas" panose="020B0609020204030204" pitchFamily="49" charset="0"/>
            </a:endParaRPr>
          </a:p>
          <a:p>
            <a:r>
              <a:rPr lang="it-IT" sz="1000" b="0" dirty="0">
                <a:effectLst/>
                <a:latin typeface="Consolas" panose="020B0609020204030204" pitchFamily="49" charset="0"/>
              </a:rPr>
              <a:t>    * </a:t>
            </a:r>
            <a:r>
              <a:rPr lang="it-IT" sz="1000" b="0" dirty="0" err="1">
                <a:effectLst/>
                <a:latin typeface="Consolas" panose="020B0609020204030204" pitchFamily="49" charset="0"/>
              </a:rPr>
              <a:t>Theoretical</a:t>
            </a:r>
            <a:r>
              <a:rPr lang="it-IT" sz="1000" b="0" dirty="0">
                <a:effectLst/>
                <a:latin typeface="Consolas" panose="020B0609020204030204" pitchFamily="49" charset="0"/>
              </a:rPr>
              <a:t>: </a:t>
            </a:r>
            <a:r>
              <a:rPr lang="it-IT" sz="1000" b="0" dirty="0" err="1">
                <a:effectLst/>
                <a:latin typeface="Consolas" panose="020B0609020204030204" pitchFamily="49" charset="0"/>
              </a:rPr>
              <a:t>theoretical</a:t>
            </a:r>
            <a:r>
              <a:rPr lang="it-IT" sz="1000" b="0" dirty="0">
                <a:effectLst/>
                <a:latin typeface="Consolas" panose="020B0609020204030204" pitchFamily="49" charset="0"/>
              </a:rPr>
              <a:t> </a:t>
            </a:r>
            <a:r>
              <a:rPr lang="it-IT" sz="1000" b="0" dirty="0" err="1">
                <a:effectLst/>
                <a:latin typeface="Consolas" panose="020B0609020204030204" pitchFamily="49" charset="0"/>
              </a:rPr>
              <a:t>comparison</a:t>
            </a:r>
            <a:r>
              <a:rPr lang="it-IT" sz="1000" b="0" dirty="0">
                <a:effectLst/>
                <a:latin typeface="Consolas" panose="020B0609020204030204" pitchFamily="49" charset="0"/>
              </a:rPr>
              <a:t> </a:t>
            </a:r>
            <a:r>
              <a:rPr lang="it-IT" sz="1000" b="0" dirty="0" err="1">
                <a:effectLst/>
                <a:latin typeface="Consolas" panose="020B0609020204030204" pitchFamily="49" charset="0"/>
              </a:rPr>
              <a:t>between</a:t>
            </a:r>
            <a:r>
              <a:rPr lang="it-IT" sz="1000" b="0" dirty="0">
                <a:effectLst/>
                <a:latin typeface="Consolas" panose="020B0609020204030204" pitchFamily="49" charset="0"/>
              </a:rPr>
              <a:t> the 2 </a:t>
            </a:r>
            <a:r>
              <a:rPr lang="it-IT" sz="1000" b="0" dirty="0" err="1">
                <a:effectLst/>
                <a:latin typeface="Consolas" panose="020B0609020204030204" pitchFamily="49" charset="0"/>
              </a:rPr>
              <a:t>methods</a:t>
            </a:r>
            <a:r>
              <a:rPr lang="it-IT" sz="1000" b="0" dirty="0">
                <a:effectLst/>
                <a:latin typeface="Consolas" panose="020B0609020204030204" pitchFamily="49" charset="0"/>
              </a:rPr>
              <a:t> - SL </a:t>
            </a:r>
          </a:p>
          <a:p>
            <a:r>
              <a:rPr lang="it-IT" sz="1000" b="0" dirty="0">
                <a:effectLst/>
                <a:latin typeface="Consolas" panose="020B0609020204030204" pitchFamily="49" charset="0"/>
              </a:rPr>
              <a:t>    * </a:t>
            </a:r>
            <a:r>
              <a:rPr lang="it-IT" sz="1000" b="0" dirty="0" err="1">
                <a:effectLst/>
                <a:latin typeface="Consolas" panose="020B0609020204030204" pitchFamily="49" charset="0"/>
              </a:rPr>
              <a:t>Practical</a:t>
            </a:r>
            <a:r>
              <a:rPr lang="it-IT" sz="1000" b="0" dirty="0">
                <a:effectLst/>
                <a:latin typeface="Consolas" panose="020B0609020204030204" pitchFamily="49" charset="0"/>
              </a:rPr>
              <a:t>: </a:t>
            </a:r>
            <a:r>
              <a:rPr lang="it-IT" sz="1000" b="0" dirty="0" err="1">
                <a:effectLst/>
                <a:latin typeface="Consolas" panose="020B0609020204030204" pitchFamily="49" charset="0"/>
              </a:rPr>
              <a:t>result</a:t>
            </a:r>
            <a:r>
              <a:rPr lang="it-IT" sz="1000" b="0" dirty="0">
                <a:effectLst/>
                <a:latin typeface="Consolas" panose="020B0609020204030204" pitchFamily="49" charset="0"/>
              </a:rPr>
              <a:t> </a:t>
            </a:r>
            <a:r>
              <a:rPr lang="it-IT" sz="1000" b="0" dirty="0" err="1">
                <a:effectLst/>
                <a:latin typeface="Consolas" panose="020B0609020204030204" pitchFamily="49" charset="0"/>
              </a:rPr>
              <a:t>comparison</a:t>
            </a:r>
            <a:r>
              <a:rPr lang="it-IT" sz="1000" b="0" dirty="0">
                <a:effectLst/>
                <a:latin typeface="Consolas" panose="020B0609020204030204" pitchFamily="49" charset="0"/>
              </a:rPr>
              <a:t> </a:t>
            </a:r>
            <a:r>
              <a:rPr lang="it-IT" sz="1000" b="0" dirty="0" err="1">
                <a:effectLst/>
                <a:latin typeface="Consolas" panose="020B0609020204030204" pitchFamily="49" charset="0"/>
              </a:rPr>
              <a:t>between</a:t>
            </a:r>
            <a:r>
              <a:rPr lang="it-IT" sz="1000" b="0" dirty="0">
                <a:effectLst/>
                <a:latin typeface="Consolas" panose="020B0609020204030204" pitchFamily="49" charset="0"/>
              </a:rPr>
              <a:t> the 2 </a:t>
            </a:r>
            <a:r>
              <a:rPr lang="it-IT" sz="1000" b="0" dirty="0" err="1">
                <a:effectLst/>
                <a:latin typeface="Consolas" panose="020B0609020204030204" pitchFamily="49" charset="0"/>
              </a:rPr>
              <a:t>methods</a:t>
            </a:r>
            <a:r>
              <a:rPr lang="it-IT" sz="1000" b="0" dirty="0">
                <a:effectLst/>
                <a:latin typeface="Consolas" panose="020B0609020204030204" pitchFamily="49" charset="0"/>
              </a:rPr>
              <a:t> - SL </a:t>
            </a:r>
          </a:p>
          <a:p>
            <a:endParaRPr lang="it-IT" sz="1000" dirty="0">
              <a:latin typeface="Consolas" panose="020B0609020204030204" pitchFamily="49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000" b="0" dirty="0">
                <a:effectLst/>
                <a:latin typeface="Consolas" panose="020B0609020204030204" pitchFamily="49" charset="0"/>
              </a:rPr>
              <a:t>End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it-IT" sz="1000" b="0" dirty="0">
                <a:effectLst/>
                <a:latin typeface="Consolas" panose="020B0609020204030204" pitchFamily="49" charset="0"/>
              </a:rPr>
              <a:t> </a:t>
            </a:r>
            <a:r>
              <a:rPr lang="it-IT" sz="1000" b="0" dirty="0" err="1">
                <a:effectLst/>
                <a:latin typeface="Consolas" panose="020B0609020204030204" pitchFamily="49" charset="0"/>
              </a:rPr>
              <a:t>Practical</a:t>
            </a:r>
            <a:r>
              <a:rPr lang="it-IT" sz="1000" b="0" dirty="0">
                <a:effectLst/>
                <a:latin typeface="Consolas" panose="020B0609020204030204" pitchFamily="49" charset="0"/>
              </a:rPr>
              <a:t>: slides - SL and GM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it-IT" sz="1000" b="0" dirty="0">
                <a:effectLst/>
                <a:latin typeface="Consolas" panose="020B0609020204030204" pitchFamily="49" charset="0"/>
              </a:rPr>
              <a:t> </a:t>
            </a:r>
            <a:r>
              <a:rPr lang="it-IT" sz="1000" b="0" dirty="0" err="1">
                <a:effectLst/>
                <a:latin typeface="Consolas" panose="020B0609020204030204" pitchFamily="49" charset="0"/>
              </a:rPr>
              <a:t>Practical</a:t>
            </a:r>
            <a:r>
              <a:rPr lang="it-IT" sz="1000" b="0" dirty="0">
                <a:effectLst/>
                <a:latin typeface="Consolas" panose="020B0609020204030204" pitchFamily="49" charset="0"/>
              </a:rPr>
              <a:t>: check slides and notebook: GM</a:t>
            </a:r>
          </a:p>
          <a:p>
            <a:endParaRPr lang="en-GB" sz="1000" dirty="0"/>
          </a:p>
        </p:txBody>
      </p:sp>
    </p:spTree>
    <p:extLst>
      <p:ext uri="{BB962C8B-B14F-4D97-AF65-F5344CB8AC3E}">
        <p14:creationId xmlns:p14="http://schemas.microsoft.com/office/powerpoint/2010/main" val="9955824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E96437D-857F-A05A-58BD-7D74EAD1B9BE}"/>
              </a:ext>
            </a:extLst>
          </p:cNvPr>
          <p:cNvSpPr/>
          <p:nvPr/>
        </p:nvSpPr>
        <p:spPr>
          <a:xfrm>
            <a:off x="0" y="0"/>
            <a:ext cx="12192000" cy="548640"/>
          </a:xfrm>
          <a:prstGeom prst="rect">
            <a:avLst/>
          </a:prstGeom>
          <a:gradFill flip="none" rotWithShape="1">
            <a:gsLst>
              <a:gs pos="35000">
                <a:srgbClr val="155726"/>
              </a:gs>
              <a:gs pos="68000">
                <a:srgbClr val="2A421A"/>
              </a:gs>
              <a:gs pos="14000">
                <a:srgbClr val="006C31"/>
              </a:gs>
            </a:gsLst>
            <a:lin ang="16200000" scaled="0"/>
            <a:tileRect/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242FB0-2444-686C-0683-E9B5B3B1F156}"/>
              </a:ext>
            </a:extLst>
          </p:cNvPr>
          <p:cNvSpPr txBox="1"/>
          <p:nvPr/>
        </p:nvSpPr>
        <p:spPr>
          <a:xfrm>
            <a:off x="11023973" y="6390220"/>
            <a:ext cx="10345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it-IT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algn="r"/>
            <a:endParaRPr lang="it-IT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algn="r"/>
            <a:endParaRPr lang="it-IT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EEE882-094B-43E4-8419-82B7292AC8BB}"/>
              </a:ext>
            </a:extLst>
          </p:cNvPr>
          <p:cNvSpPr txBox="1"/>
          <p:nvPr/>
        </p:nvSpPr>
        <p:spPr>
          <a:xfrm>
            <a:off x="10529691" y="109328"/>
            <a:ext cx="202311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 err="1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October</a:t>
            </a:r>
            <a:r>
              <a:rPr lang="it-IT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 24, 2023</a:t>
            </a:r>
          </a:p>
          <a:p>
            <a:endParaRPr lang="it-IT" sz="15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5601AD7-681B-7495-5FB4-7045CD395DB7}"/>
              </a:ext>
            </a:extLst>
          </p:cNvPr>
          <p:cNvSpPr/>
          <p:nvPr/>
        </p:nvSpPr>
        <p:spPr>
          <a:xfrm>
            <a:off x="0" y="0"/>
            <a:ext cx="3211034" cy="548640"/>
          </a:xfrm>
          <a:prstGeom prst="rect">
            <a:avLst/>
          </a:prstGeom>
          <a:solidFill>
            <a:srgbClr val="2A421A">
              <a:alpha val="5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48203DD-21BB-71D8-389D-E58B1DD05692}"/>
              </a:ext>
            </a:extLst>
          </p:cNvPr>
          <p:cNvSpPr txBox="1"/>
          <p:nvPr/>
        </p:nvSpPr>
        <p:spPr>
          <a:xfrm>
            <a:off x="87630" y="109328"/>
            <a:ext cx="2942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1. </a:t>
            </a:r>
            <a:r>
              <a:rPr lang="it-IT" b="1" dirty="0" err="1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Introduction</a:t>
            </a:r>
            <a:endParaRPr lang="it-IT" b="1" dirty="0">
              <a:solidFill>
                <a:schemeClr val="bg1"/>
              </a:solidFill>
              <a:latin typeface="Artifakt Element Thin" panose="020B0203050000020004" pitchFamily="34" charset="0"/>
              <a:ea typeface="Artifakt Element Thin" panose="020B02030500000200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465E97D-92DF-C04B-0DDF-53C606B72332}"/>
              </a:ext>
            </a:extLst>
          </p:cNvPr>
          <p:cNvSpPr/>
          <p:nvPr/>
        </p:nvSpPr>
        <p:spPr>
          <a:xfrm flipV="1">
            <a:off x="-1" y="6232257"/>
            <a:ext cx="12192000" cy="625742"/>
          </a:xfrm>
          <a:prstGeom prst="rect">
            <a:avLst/>
          </a:prstGeom>
          <a:gradFill flip="none" rotWithShape="1">
            <a:gsLst>
              <a:gs pos="35000">
                <a:srgbClr val="155726"/>
              </a:gs>
              <a:gs pos="68000">
                <a:srgbClr val="2A421A"/>
              </a:gs>
              <a:gs pos="14000">
                <a:srgbClr val="006C31"/>
              </a:gs>
            </a:gsLst>
            <a:lin ang="16200000" scaled="0"/>
            <a:tileRect/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Subtitle 4">
            <a:extLst>
              <a:ext uri="{FF2B5EF4-FFF2-40B4-BE49-F238E27FC236}">
                <a16:creationId xmlns:a16="http://schemas.microsoft.com/office/drawing/2014/main" id="{73E218AC-6CA4-90C9-1E45-0DC461F0B1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3" y="6390220"/>
            <a:ext cx="12192001" cy="625742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GB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Gridworld: value iteration VS linear programming</a:t>
            </a:r>
          </a:p>
          <a:p>
            <a:pPr>
              <a:spcBef>
                <a:spcPts val="0"/>
              </a:spcBef>
            </a:pP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18" name="Subtitle 4">
            <a:extLst>
              <a:ext uri="{FF2B5EF4-FFF2-40B4-BE49-F238E27FC236}">
                <a16:creationId xmlns:a16="http://schemas.microsoft.com/office/drawing/2014/main" id="{D2F1C021-28B2-C22A-DF72-E41280CE8865}"/>
              </a:ext>
            </a:extLst>
          </p:cNvPr>
          <p:cNvSpPr txBox="1">
            <a:spLocks/>
          </p:cNvSpPr>
          <p:nvPr/>
        </p:nvSpPr>
        <p:spPr>
          <a:xfrm>
            <a:off x="133481" y="6390220"/>
            <a:ext cx="4732020" cy="5148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fi-FI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S. Lippolis, G. Marsich</a:t>
            </a: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23A1EB6-0698-DC63-62EB-402BB1EFA8F1}"/>
              </a:ext>
            </a:extLst>
          </p:cNvPr>
          <p:cNvSpPr/>
          <p:nvPr/>
        </p:nvSpPr>
        <p:spPr>
          <a:xfrm>
            <a:off x="3211034" y="0"/>
            <a:ext cx="4251243" cy="548640"/>
          </a:xfrm>
          <a:prstGeom prst="rect">
            <a:avLst/>
          </a:prstGeom>
          <a:solidFill>
            <a:srgbClr val="2A421A">
              <a:alpha val="5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18C4C2-848B-3D11-4762-2D6E95BFF4AD}"/>
              </a:ext>
            </a:extLst>
          </p:cNvPr>
          <p:cNvSpPr txBox="1"/>
          <p:nvPr/>
        </p:nvSpPr>
        <p:spPr>
          <a:xfrm>
            <a:off x="3344146" y="92763"/>
            <a:ext cx="3773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A.</a:t>
            </a:r>
            <a:r>
              <a:rPr lang="it-IT" b="1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 </a:t>
            </a:r>
            <a:r>
              <a:rPr lang="it-IT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Markov </a:t>
            </a:r>
            <a:r>
              <a:rPr lang="it-IT" dirty="0" err="1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decision</a:t>
            </a:r>
            <a:r>
              <a:rPr lang="it-IT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process</a:t>
            </a:r>
            <a:endParaRPr lang="it-IT" dirty="0">
              <a:solidFill>
                <a:schemeClr val="bg1"/>
              </a:solidFill>
              <a:latin typeface="Artifakt Element Thin" panose="020B0203050000020004" pitchFamily="34" charset="0"/>
              <a:ea typeface="Artifakt Element Thin" panose="020B0203050000020004" pitchFamily="34" charset="0"/>
            </a:endParaRPr>
          </a:p>
        </p:txBody>
      </p:sp>
      <p:pic>
        <p:nvPicPr>
          <p:cNvPr id="1026" name="Picture 2" descr="Markov decision process - Wikipedia">
            <a:extLst>
              <a:ext uri="{FF2B5EF4-FFF2-40B4-BE49-F238E27FC236}">
                <a16:creationId xmlns:a16="http://schemas.microsoft.com/office/drawing/2014/main" id="{30D25A11-E904-9C9D-8581-BDBEE3D778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3314" y="1683276"/>
            <a:ext cx="4267932" cy="3414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28D0D2E-E0D7-4B80-D1E2-EBAAF989E62F}"/>
                  </a:ext>
                </a:extLst>
              </p:cNvPr>
              <p:cNvSpPr txBox="1"/>
              <p:nvPr/>
            </p:nvSpPr>
            <p:spPr>
              <a:xfrm>
                <a:off x="918754" y="1167179"/>
                <a:ext cx="7029862" cy="2862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it-IT" b="0" dirty="0">
                    <a:latin typeface="+mj-lt"/>
                    <a:ea typeface="Cambria Math" panose="02040503050406030204" pitchFamily="18" charset="0"/>
                  </a:rPr>
                  <a:t>: </a:t>
                </a:r>
                <a:r>
                  <a:rPr lang="it-IT" b="0" dirty="0" err="1">
                    <a:latin typeface="+mj-lt"/>
                    <a:ea typeface="Cambria Math" panose="02040503050406030204" pitchFamily="18" charset="0"/>
                  </a:rPr>
                  <a:t>states</a:t>
                </a:r>
                <a:endParaRPr lang="it-IT" b="0" dirty="0">
                  <a:latin typeface="+mj-lt"/>
                  <a:ea typeface="Cambria Math" panose="02040503050406030204" pitchFamily="18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it-IT" b="0" dirty="0">
                    <a:latin typeface="+mj-lt"/>
                    <a:ea typeface="Cambria Math" panose="02040503050406030204" pitchFamily="18" charset="0"/>
                  </a:rPr>
                  <a:t>: actions (</a:t>
                </a:r>
                <a:r>
                  <a:rPr lang="it-IT" b="0" dirty="0" err="1">
                    <a:latin typeface="+mj-lt"/>
                    <a:ea typeface="Cambria Math" panose="02040503050406030204" pitchFamily="18" charset="0"/>
                  </a:rPr>
                  <a:t>may</a:t>
                </a:r>
                <a:r>
                  <a:rPr lang="it-IT" b="0" dirty="0">
                    <a:latin typeface="+mj-lt"/>
                    <a:ea typeface="Cambria Math" panose="02040503050406030204" pitchFamily="18" charset="0"/>
                  </a:rPr>
                  <a:t> </a:t>
                </a:r>
                <a:r>
                  <a:rPr lang="it-IT" b="0" dirty="0" err="1">
                    <a:latin typeface="+mj-lt"/>
                    <a:ea typeface="Cambria Math" panose="02040503050406030204" pitchFamily="18" charset="0"/>
                  </a:rPr>
                  <a:t>depend</a:t>
                </a:r>
                <a:r>
                  <a:rPr lang="it-IT" b="0" dirty="0">
                    <a:latin typeface="+mj-lt"/>
                    <a:ea typeface="Cambria Math" panose="02040503050406030204" pitchFamily="18" charset="0"/>
                  </a:rPr>
                  <a:t> on the state </a:t>
                </a:r>
                <a14:m>
                  <m:oMath xmlns:m="http://schemas.openxmlformats.org/officeDocument/2006/math">
                    <m:r>
                      <a:rPr lang="it-IT" i="1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it-IT" b="0" dirty="0">
                    <a:latin typeface="+mj-lt"/>
                    <a:ea typeface="Cambria Math" panose="02040503050406030204" pitchFamily="18" charset="0"/>
                  </a:rPr>
                  <a:t>)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it-IT" b="0" dirty="0">
                    <a:latin typeface="+mj-lt"/>
                    <a:ea typeface="Cambria Math" panose="02040503050406030204" pitchFamily="18" charset="0"/>
                  </a:rPr>
                  <a:t>: </a:t>
                </a:r>
                <a:r>
                  <a:rPr lang="it-IT" b="0" dirty="0" err="1">
                    <a:latin typeface="+mj-lt"/>
                    <a:ea typeface="Cambria Math" panose="02040503050406030204" pitchFamily="18" charset="0"/>
                  </a:rPr>
                  <a:t>reward</a:t>
                </a:r>
                <a:endParaRPr lang="it-IT" b="0" dirty="0">
                  <a:latin typeface="+mj-lt"/>
                  <a:ea typeface="Cambria Math" panose="02040503050406030204" pitchFamily="18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it-I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it-I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𝑠𝑎</m:t>
                        </m:r>
                      </m:e>
                    </m:d>
                  </m:oMath>
                </a14:m>
                <a:r>
                  <a:rPr lang="it-IT" b="0" dirty="0">
                    <a:latin typeface="+mj-lt"/>
                    <a:ea typeface="Cambria Math" panose="02040503050406030204" pitchFamily="18" charset="0"/>
                  </a:rPr>
                  <a:t>: </a:t>
                </a:r>
                <a:r>
                  <a:rPr lang="it-IT" b="0" dirty="0" err="1">
                    <a:latin typeface="+mj-lt"/>
                    <a:ea typeface="Cambria Math" panose="02040503050406030204" pitchFamily="18" charset="0"/>
                  </a:rPr>
                  <a:t>transition</a:t>
                </a:r>
                <a:r>
                  <a:rPr lang="it-IT" b="0" dirty="0">
                    <a:latin typeface="+mj-lt"/>
                    <a:ea typeface="Cambria Math" panose="02040503050406030204" pitchFamily="18" charset="0"/>
                  </a:rPr>
                  <a:t> </a:t>
                </a:r>
                <a:r>
                  <a:rPr lang="it-IT" b="0" dirty="0" err="1">
                    <a:latin typeface="+mj-lt"/>
                    <a:ea typeface="Cambria Math" panose="02040503050406030204" pitchFamily="18" charset="0"/>
                  </a:rPr>
                  <a:t>probability</a:t>
                </a:r>
                <a:r>
                  <a:rPr lang="it-IT" b="0" dirty="0">
                    <a:latin typeface="+mj-lt"/>
                    <a:ea typeface="Cambria Math" panose="02040503050406030204" pitchFamily="18" charset="0"/>
                  </a:rPr>
                  <a:t> (</a:t>
                </a:r>
                <a:r>
                  <a:rPr lang="it-IT" b="0" dirty="0" err="1">
                    <a:latin typeface="+mj-lt"/>
                    <a:ea typeface="Cambria Math" panose="02040503050406030204" pitchFamily="18" charset="0"/>
                  </a:rPr>
                  <a:t>not</a:t>
                </a:r>
                <a:r>
                  <a:rPr lang="it-IT" b="0" dirty="0">
                    <a:latin typeface="+mj-lt"/>
                    <a:ea typeface="Cambria Math" panose="02040503050406030204" pitchFamily="18" charset="0"/>
                  </a:rPr>
                  <a:t> </a:t>
                </a:r>
                <a:r>
                  <a:rPr lang="it-IT" b="0" dirty="0" err="1">
                    <a:latin typeface="+mj-lt"/>
                    <a:ea typeface="Cambria Math" panose="02040503050406030204" pitchFamily="18" charset="0"/>
                  </a:rPr>
                  <a:t>controllable</a:t>
                </a:r>
                <a:r>
                  <a:rPr lang="it-IT" b="0" dirty="0">
                    <a:latin typeface="+mj-lt"/>
                    <a:ea typeface="Cambria Math" panose="02040503050406030204" pitchFamily="18" charset="0"/>
                  </a:rPr>
                  <a:t>)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it-IT" b="0" dirty="0">
                    <a:latin typeface="+mj-lt"/>
                    <a:ea typeface="Cambria Math" panose="02040503050406030204" pitchFamily="18" charset="0"/>
                  </a:rPr>
                  <a:t>: policy</a:t>
                </a:r>
                <a:r>
                  <a:rPr lang="it-IT" dirty="0">
                    <a:latin typeface="+mj-lt"/>
                    <a:ea typeface="Cambria Math" panose="02040503050406030204" pitchFamily="18" charset="0"/>
                  </a:rPr>
                  <a:t> (</a:t>
                </a:r>
                <a:r>
                  <a:rPr lang="it-IT" dirty="0" err="1">
                    <a:latin typeface="+mj-lt"/>
                    <a:ea typeface="Cambria Math" panose="02040503050406030204" pitchFamily="18" charset="0"/>
                  </a:rPr>
                  <a:t>controllable</a:t>
                </a:r>
                <a:r>
                  <a:rPr lang="it-IT" dirty="0">
                    <a:latin typeface="+mj-lt"/>
                    <a:ea typeface="Cambria Math" panose="02040503050406030204" pitchFamily="18" charset="0"/>
                  </a:rPr>
                  <a:t>)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=0, 1, …, 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it-IT" dirty="0">
                    <a:latin typeface="+mj-lt"/>
                    <a:ea typeface="Cambria Math" panose="02040503050406030204" pitchFamily="18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it-IT" dirty="0">
                    <a:latin typeface="+mj-lt"/>
                    <a:ea typeface="Cambria Math" panose="02040503050406030204" pitchFamily="18" charset="0"/>
                  </a:rPr>
                  <a:t> </a:t>
                </a:r>
                <a:r>
                  <a:rPr lang="it-IT" dirty="0" err="1">
                    <a:latin typeface="+mj-lt"/>
                    <a:ea typeface="Cambria Math" panose="02040503050406030204" pitchFamily="18" charset="0"/>
                  </a:rPr>
                  <a:t>is</a:t>
                </a:r>
                <a:r>
                  <a:rPr lang="it-IT" dirty="0">
                    <a:latin typeface="+mj-lt"/>
                    <a:ea typeface="Cambria Math" panose="02040503050406030204" pitchFamily="18" charset="0"/>
                  </a:rPr>
                  <a:t> the finite </a:t>
                </a:r>
                <a:r>
                  <a:rPr lang="it-IT" dirty="0" err="1">
                    <a:latin typeface="+mj-lt"/>
                    <a:ea typeface="Cambria Math" panose="02040503050406030204" pitchFamily="18" charset="0"/>
                  </a:rPr>
                  <a:t>horizon</a:t>
                </a:r>
                <a:endParaRPr lang="it-IT" b="0" dirty="0">
                  <a:latin typeface="+mj-lt"/>
                  <a:ea typeface="Cambria Math" panose="02040503050406030204" pitchFamily="18" charset="0"/>
                </a:endParaRPr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28D0D2E-E0D7-4B80-D1E2-EBAAF989E6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754" y="1167179"/>
                <a:ext cx="7029862" cy="2862322"/>
              </a:xfrm>
              <a:prstGeom prst="rect">
                <a:avLst/>
              </a:prstGeom>
              <a:blipFill>
                <a:blip r:embed="rId4"/>
                <a:stretch>
                  <a:fillRect l="-60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468875E-50C8-7FC8-B210-48CD4B7B53E8}"/>
                  </a:ext>
                </a:extLst>
              </p:cNvPr>
              <p:cNvSpPr txBox="1"/>
              <p:nvPr/>
            </p:nvSpPr>
            <p:spPr>
              <a:xfrm>
                <a:off x="918754" y="4261699"/>
                <a:ext cx="3496492" cy="12610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>
                    <a:latin typeface="+mj-lt"/>
                    <a:ea typeface="Cambria Math" panose="02040503050406030204" pitchFamily="18" charset="0"/>
                  </a:rPr>
                  <a:t>AIM: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it-IT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  …,   </m:t>
                              </m:r>
                              <m:sSub>
                                <m:sSub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lim>
                          </m:limLow>
                        </m:fName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=0</m:t>
                                  </m:r>
                                </m:sub>
                                <m:sup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</m:d>
                        </m:e>
                      </m:func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468875E-50C8-7FC8-B210-48CD4B7B53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754" y="4261699"/>
                <a:ext cx="3496492" cy="1261051"/>
              </a:xfrm>
              <a:prstGeom prst="rect">
                <a:avLst/>
              </a:prstGeom>
              <a:blipFill>
                <a:blip r:embed="rId5"/>
                <a:stretch>
                  <a:fillRect l="-1571" t="-241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7624513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A242FB0-2444-686C-0683-E9B5B3B1F156}"/>
              </a:ext>
            </a:extLst>
          </p:cNvPr>
          <p:cNvSpPr txBox="1"/>
          <p:nvPr/>
        </p:nvSpPr>
        <p:spPr>
          <a:xfrm>
            <a:off x="11023973" y="6390220"/>
            <a:ext cx="10345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it-IT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algn="r"/>
            <a:endParaRPr lang="it-IT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algn="r"/>
            <a:endParaRPr lang="it-IT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A05B61-7B4C-16C3-F451-2030C4AE6109}"/>
              </a:ext>
            </a:extLst>
          </p:cNvPr>
          <p:cNvSpPr txBox="1"/>
          <p:nvPr/>
        </p:nvSpPr>
        <p:spPr>
          <a:xfrm>
            <a:off x="11541246" y="6390220"/>
            <a:ext cx="8931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15/15</a:t>
            </a:r>
            <a:endParaRPr lang="en-GB" sz="14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F38BA16-5233-D3EE-904C-16B1963BFC40}"/>
              </a:ext>
            </a:extLst>
          </p:cNvPr>
          <p:cNvSpPr/>
          <p:nvPr/>
        </p:nvSpPr>
        <p:spPr>
          <a:xfrm flipV="1">
            <a:off x="-1" y="6232257"/>
            <a:ext cx="12192000" cy="625742"/>
          </a:xfrm>
          <a:prstGeom prst="rect">
            <a:avLst/>
          </a:prstGeom>
          <a:gradFill flip="none" rotWithShape="1">
            <a:gsLst>
              <a:gs pos="35000">
                <a:srgbClr val="155726"/>
              </a:gs>
              <a:gs pos="68000">
                <a:srgbClr val="2A421A"/>
              </a:gs>
              <a:gs pos="14000">
                <a:srgbClr val="006C31"/>
              </a:gs>
            </a:gsLst>
            <a:lin ang="16200000" scaled="0"/>
            <a:tileRect/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Subtitle 4">
            <a:extLst>
              <a:ext uri="{FF2B5EF4-FFF2-40B4-BE49-F238E27FC236}">
                <a16:creationId xmlns:a16="http://schemas.microsoft.com/office/drawing/2014/main" id="{66249A9B-235C-C77E-65B9-621FFB4E07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3" y="6390220"/>
            <a:ext cx="12192001" cy="625742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GB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Gridworld: value iteration VS linear programming</a:t>
            </a:r>
          </a:p>
          <a:p>
            <a:pPr>
              <a:spcBef>
                <a:spcPts val="0"/>
              </a:spcBef>
            </a:pP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11" name="Subtitle 4">
            <a:extLst>
              <a:ext uri="{FF2B5EF4-FFF2-40B4-BE49-F238E27FC236}">
                <a16:creationId xmlns:a16="http://schemas.microsoft.com/office/drawing/2014/main" id="{F5B1F173-3137-E472-CFE0-446947169CA8}"/>
              </a:ext>
            </a:extLst>
          </p:cNvPr>
          <p:cNvSpPr txBox="1">
            <a:spLocks/>
          </p:cNvSpPr>
          <p:nvPr/>
        </p:nvSpPr>
        <p:spPr>
          <a:xfrm>
            <a:off x="133481" y="6390220"/>
            <a:ext cx="4732020" cy="5148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fi-FI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S. Lippolis, G. Marsich</a:t>
            </a: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F4E106D-09D5-81BF-6D78-701F4A381C53}"/>
              </a:ext>
            </a:extLst>
          </p:cNvPr>
          <p:cNvSpPr txBox="1"/>
          <p:nvPr/>
        </p:nvSpPr>
        <p:spPr>
          <a:xfrm>
            <a:off x="1" y="1574824"/>
            <a:ext cx="12191999" cy="1938992"/>
          </a:xfrm>
          <a:prstGeom prst="rect">
            <a:avLst/>
          </a:prstGeom>
          <a:noFill/>
          <a:effectLst>
            <a:softEdge rad="736600"/>
          </a:effectLst>
          <a:scene3d>
            <a:camera prst="orthographicFront">
              <a:rot lat="0" lon="0" rev="0"/>
            </a:camera>
            <a:lightRig rig="threePt" dir="t"/>
          </a:scene3d>
          <a:sp3d>
            <a:bevelT/>
          </a:sp3d>
        </p:spPr>
        <p:txBody>
          <a:bodyPr wrap="square" rtlCol="0">
            <a:spAutoFit/>
            <a:sp3d extrusionH="57150" contourW="12700" prstMaterial="powder">
              <a:bevelT h="25400"/>
              <a:bevelB w="69850" h="38100" prst="cross"/>
              <a:extrusionClr>
                <a:schemeClr val="bg1">
                  <a:lumMod val="65000"/>
                </a:schemeClr>
              </a:extrusionClr>
              <a:contourClr>
                <a:schemeClr val="bg1">
                  <a:lumMod val="75000"/>
                </a:schemeClr>
              </a:contourClr>
            </a:sp3d>
          </a:bodyPr>
          <a:lstStyle/>
          <a:p>
            <a:pPr algn="ctr"/>
            <a:r>
              <a:rPr lang="it-IT" sz="2400" dirty="0" err="1">
                <a:solidFill>
                  <a:srgbClr val="006C3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Gridworld</a:t>
            </a:r>
            <a:r>
              <a:rPr lang="it-IT" sz="2400" dirty="0">
                <a:solidFill>
                  <a:srgbClr val="006C3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: </a:t>
            </a:r>
            <a:r>
              <a:rPr lang="it-IT" sz="2400" dirty="0" err="1">
                <a:solidFill>
                  <a:srgbClr val="006C3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value</a:t>
            </a:r>
            <a:r>
              <a:rPr lang="it-IT" sz="2400" dirty="0">
                <a:solidFill>
                  <a:srgbClr val="006C3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it-IT" sz="2400" dirty="0" err="1">
                <a:solidFill>
                  <a:srgbClr val="006C3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iteration</a:t>
            </a:r>
            <a:endParaRPr lang="it-IT" sz="2400" dirty="0">
              <a:solidFill>
                <a:srgbClr val="006C31"/>
              </a:solidFill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pPr algn="ctr"/>
            <a:r>
              <a:rPr lang="it-IT" sz="2400" dirty="0">
                <a:solidFill>
                  <a:srgbClr val="006C3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VS linear programming</a:t>
            </a:r>
            <a:endParaRPr lang="it-IT" sz="2400" dirty="0">
              <a:solidFill>
                <a:srgbClr val="006C31"/>
              </a:solidFill>
              <a:effectLst/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pPr algn="ctr"/>
            <a:endParaRPr lang="it-IT" sz="3600" dirty="0">
              <a:solidFill>
                <a:srgbClr val="006C31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Times New Roman" panose="02020603050405020304" pitchFamily="18" charset="0"/>
            </a:endParaRPr>
          </a:p>
          <a:p>
            <a:pPr algn="ctr"/>
            <a:r>
              <a:rPr lang="it-IT" sz="3600" dirty="0">
                <a:solidFill>
                  <a:srgbClr val="006C31"/>
                </a:solidFill>
                <a:latin typeface="Times New Roman" panose="02020603050405020304" pitchFamily="18" charset="0"/>
                <a:ea typeface="Yu Gothic UI Semilight" panose="020B0400000000000000" pitchFamily="34" charset="-128"/>
                <a:cs typeface="Times New Roman" panose="02020603050405020304" pitchFamily="18" charset="0"/>
              </a:rPr>
              <a:t>Thank </a:t>
            </a:r>
            <a:r>
              <a:rPr lang="it-IT" sz="3600" dirty="0" err="1">
                <a:solidFill>
                  <a:srgbClr val="006C31"/>
                </a:solidFill>
                <a:latin typeface="Times New Roman" panose="02020603050405020304" pitchFamily="18" charset="0"/>
                <a:ea typeface="Yu Gothic UI Semilight" panose="020B0400000000000000" pitchFamily="34" charset="-128"/>
                <a:cs typeface="Times New Roman" panose="02020603050405020304" pitchFamily="18" charset="0"/>
              </a:rPr>
              <a:t>you</a:t>
            </a:r>
            <a:r>
              <a:rPr lang="it-IT" sz="3600" dirty="0">
                <a:solidFill>
                  <a:srgbClr val="006C31"/>
                </a:solidFill>
                <a:latin typeface="Times New Roman" panose="02020603050405020304" pitchFamily="18" charset="0"/>
                <a:ea typeface="Yu Gothic UI Semilight" panose="020B0400000000000000" pitchFamily="34" charset="-128"/>
                <a:cs typeface="Times New Roman" panose="02020603050405020304" pitchFamily="18" charset="0"/>
              </a:rPr>
              <a:t> for the </a:t>
            </a:r>
            <a:r>
              <a:rPr lang="it-IT" sz="3600" dirty="0" err="1">
                <a:solidFill>
                  <a:srgbClr val="006C31"/>
                </a:solidFill>
                <a:latin typeface="Times New Roman" panose="02020603050405020304" pitchFamily="18" charset="0"/>
                <a:ea typeface="Yu Gothic UI Semilight" panose="020B0400000000000000" pitchFamily="34" charset="-128"/>
                <a:cs typeface="Times New Roman" panose="02020603050405020304" pitchFamily="18" charset="0"/>
              </a:rPr>
              <a:t>attention</a:t>
            </a:r>
            <a:r>
              <a:rPr lang="it-IT" sz="3600" dirty="0">
                <a:solidFill>
                  <a:srgbClr val="006C31"/>
                </a:solidFill>
                <a:latin typeface="Times New Roman" panose="02020603050405020304" pitchFamily="18" charset="0"/>
                <a:ea typeface="Yu Gothic UI Semilight" panose="020B0400000000000000" pitchFamily="34" charset="-128"/>
                <a:cs typeface="Times New Roman" panose="02020603050405020304" pitchFamily="18" charset="0"/>
              </a:rPr>
              <a:t>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8FECDA-9A29-5BA5-F67D-341C8B583F1E}"/>
              </a:ext>
            </a:extLst>
          </p:cNvPr>
          <p:cNvSpPr txBox="1"/>
          <p:nvPr/>
        </p:nvSpPr>
        <p:spPr>
          <a:xfrm>
            <a:off x="2569844" y="3927322"/>
            <a:ext cx="7052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i-FI" dirty="0">
                <a:solidFill>
                  <a:srgbClr val="006C31"/>
                </a:solidFill>
                <a:latin typeface="Times New Roman" panose="02020603050405020304" pitchFamily="18" charset="0"/>
                <a:ea typeface="Yu Gothic UI Semilight" panose="020B0400000000000000" pitchFamily="34" charset="-128"/>
                <a:cs typeface="Times New Roman" panose="02020603050405020304" pitchFamily="18" charset="0"/>
              </a:rPr>
              <a:t>Samuele Lippolis | Gaia Marsich</a:t>
            </a:r>
            <a:endParaRPr lang="it-IT" dirty="0">
              <a:solidFill>
                <a:srgbClr val="006C31"/>
              </a:solidFill>
              <a:latin typeface="Times New Roman" panose="02020603050405020304" pitchFamily="18" charset="0"/>
              <a:ea typeface="Yu Gothic UI Semilight" panose="020B0400000000000000" pitchFamily="34" charset="-128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93256A2-887E-B4D2-E0E1-3A0EE9034BCA}"/>
              </a:ext>
            </a:extLst>
          </p:cNvPr>
          <p:cNvSpPr txBox="1"/>
          <p:nvPr/>
        </p:nvSpPr>
        <p:spPr>
          <a:xfrm>
            <a:off x="10529691" y="109328"/>
            <a:ext cx="202311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 err="1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October</a:t>
            </a:r>
            <a:r>
              <a:rPr lang="it-IT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 24, 2023</a:t>
            </a:r>
          </a:p>
          <a:p>
            <a:endParaRPr lang="it-IT" sz="15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543D5E2-BC7D-D17E-0F3A-239ADFC3CBCE}"/>
              </a:ext>
            </a:extLst>
          </p:cNvPr>
          <p:cNvSpPr/>
          <p:nvPr/>
        </p:nvSpPr>
        <p:spPr>
          <a:xfrm>
            <a:off x="0" y="0"/>
            <a:ext cx="12192000" cy="548640"/>
          </a:xfrm>
          <a:prstGeom prst="rect">
            <a:avLst/>
          </a:prstGeom>
          <a:gradFill flip="none" rotWithShape="1">
            <a:gsLst>
              <a:gs pos="35000">
                <a:srgbClr val="155726"/>
              </a:gs>
              <a:gs pos="68000">
                <a:srgbClr val="2A421A"/>
              </a:gs>
              <a:gs pos="14000">
                <a:srgbClr val="006C31"/>
              </a:gs>
            </a:gsLst>
            <a:lin ang="16200000" scaled="0"/>
            <a:tileRect/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0613011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E96437D-857F-A05A-58BD-7D74EAD1B9BE}"/>
              </a:ext>
            </a:extLst>
          </p:cNvPr>
          <p:cNvSpPr/>
          <p:nvPr/>
        </p:nvSpPr>
        <p:spPr>
          <a:xfrm>
            <a:off x="0" y="0"/>
            <a:ext cx="12192000" cy="548640"/>
          </a:xfrm>
          <a:prstGeom prst="rect">
            <a:avLst/>
          </a:prstGeom>
          <a:gradFill flip="none" rotWithShape="1">
            <a:gsLst>
              <a:gs pos="35000">
                <a:srgbClr val="155726"/>
              </a:gs>
              <a:gs pos="68000">
                <a:srgbClr val="2A421A"/>
              </a:gs>
              <a:gs pos="14000">
                <a:srgbClr val="006C31"/>
              </a:gs>
            </a:gsLst>
            <a:lin ang="16200000" scaled="0"/>
            <a:tileRect/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242FB0-2444-686C-0683-E9B5B3B1F156}"/>
              </a:ext>
            </a:extLst>
          </p:cNvPr>
          <p:cNvSpPr txBox="1"/>
          <p:nvPr/>
        </p:nvSpPr>
        <p:spPr>
          <a:xfrm>
            <a:off x="11023973" y="6390220"/>
            <a:ext cx="10345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it-IT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algn="r"/>
            <a:endParaRPr lang="it-IT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algn="r"/>
            <a:endParaRPr lang="it-IT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EEE882-094B-43E4-8419-82B7292AC8BB}"/>
              </a:ext>
            </a:extLst>
          </p:cNvPr>
          <p:cNvSpPr txBox="1"/>
          <p:nvPr/>
        </p:nvSpPr>
        <p:spPr>
          <a:xfrm>
            <a:off x="10529691" y="109328"/>
            <a:ext cx="202311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 err="1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October</a:t>
            </a:r>
            <a:r>
              <a:rPr lang="it-IT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 24, 2023</a:t>
            </a:r>
          </a:p>
          <a:p>
            <a:endParaRPr lang="it-IT" sz="15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5601AD7-681B-7495-5FB4-7045CD395DB7}"/>
              </a:ext>
            </a:extLst>
          </p:cNvPr>
          <p:cNvSpPr/>
          <p:nvPr/>
        </p:nvSpPr>
        <p:spPr>
          <a:xfrm>
            <a:off x="0" y="0"/>
            <a:ext cx="3211034" cy="548640"/>
          </a:xfrm>
          <a:prstGeom prst="rect">
            <a:avLst/>
          </a:prstGeom>
          <a:solidFill>
            <a:srgbClr val="2A421A">
              <a:alpha val="5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465E97D-92DF-C04B-0DDF-53C606B72332}"/>
              </a:ext>
            </a:extLst>
          </p:cNvPr>
          <p:cNvSpPr/>
          <p:nvPr/>
        </p:nvSpPr>
        <p:spPr>
          <a:xfrm flipV="1">
            <a:off x="-1" y="6232257"/>
            <a:ext cx="12192000" cy="625742"/>
          </a:xfrm>
          <a:prstGeom prst="rect">
            <a:avLst/>
          </a:prstGeom>
          <a:gradFill flip="none" rotWithShape="1">
            <a:gsLst>
              <a:gs pos="35000">
                <a:srgbClr val="155726"/>
              </a:gs>
              <a:gs pos="68000">
                <a:srgbClr val="2A421A"/>
              </a:gs>
              <a:gs pos="14000">
                <a:srgbClr val="006C31"/>
              </a:gs>
            </a:gsLst>
            <a:lin ang="16200000" scaled="0"/>
            <a:tileRect/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Subtitle 4">
            <a:extLst>
              <a:ext uri="{FF2B5EF4-FFF2-40B4-BE49-F238E27FC236}">
                <a16:creationId xmlns:a16="http://schemas.microsoft.com/office/drawing/2014/main" id="{73E218AC-6CA4-90C9-1E45-0DC461F0B1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3" y="6390220"/>
            <a:ext cx="12192001" cy="625742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GB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Gridworld: value iteration VS linear programming</a:t>
            </a:r>
          </a:p>
          <a:p>
            <a:pPr>
              <a:spcBef>
                <a:spcPts val="0"/>
              </a:spcBef>
            </a:pP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18" name="Subtitle 4">
            <a:extLst>
              <a:ext uri="{FF2B5EF4-FFF2-40B4-BE49-F238E27FC236}">
                <a16:creationId xmlns:a16="http://schemas.microsoft.com/office/drawing/2014/main" id="{D2F1C021-28B2-C22A-DF72-E41280CE8865}"/>
              </a:ext>
            </a:extLst>
          </p:cNvPr>
          <p:cNvSpPr txBox="1">
            <a:spLocks/>
          </p:cNvSpPr>
          <p:nvPr/>
        </p:nvSpPr>
        <p:spPr>
          <a:xfrm>
            <a:off x="133481" y="6390220"/>
            <a:ext cx="4732020" cy="5148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fi-FI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S. Lippolis, G. Marsich</a:t>
            </a: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BF8A767-5205-2995-7744-D315487E428E}"/>
              </a:ext>
            </a:extLst>
          </p:cNvPr>
          <p:cNvSpPr/>
          <p:nvPr/>
        </p:nvSpPr>
        <p:spPr>
          <a:xfrm>
            <a:off x="3211034" y="0"/>
            <a:ext cx="4251243" cy="548640"/>
          </a:xfrm>
          <a:prstGeom prst="rect">
            <a:avLst/>
          </a:prstGeom>
          <a:solidFill>
            <a:srgbClr val="2A421A">
              <a:alpha val="5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" name="Picture 2" descr="\documentclass{article}&#10;&#10;\usepackage{amsmath}&#10;\usepackage{xcolor}&#10;\pagestyle{empty}&#10;\usepackage{amsfonts} % it allows \mathbb&#10;\usepackage{amssymb}&#10;&#10;\definecolor{myDarkGreen}{rgb}{0.0, 0.5, 0.0}&#10;\definecolor{myDarkBlue}{rgb}{0.0, 0.0, 0.8}&#10;&#10;\begin{document}&#10;&#10;Since&#10;$$&#10;h_i(x) = 0 \iff h_i(x) \leq 0 \land h_i(x) \ge 0 \iff h_i(x) \leq 0 \land -h_i(x) \leq 0&#10;$$&#10;Then, since we need $g_j$ is convex, we need $h_i$ and $-h_i$ are convex, then the only possibility is $h_i$ is linear. &#10;&#10;\end{document}" title="IguanaTex Bitmap Display">
            <a:extLst>
              <a:ext uri="{FF2B5EF4-FFF2-40B4-BE49-F238E27FC236}">
                <a16:creationId xmlns:a16="http://schemas.microsoft.com/office/drawing/2014/main" id="{AFC9AA8F-9275-B5D9-0695-9656A6EAF10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432" y="2059247"/>
            <a:ext cx="11008814" cy="207858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A2D560A-5095-7759-922D-4DA58A46DED4}"/>
              </a:ext>
            </a:extLst>
          </p:cNvPr>
          <p:cNvSpPr txBox="1"/>
          <p:nvPr/>
        </p:nvSpPr>
        <p:spPr>
          <a:xfrm>
            <a:off x="7921690" y="5256109"/>
            <a:ext cx="2873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  <a:hlinkClick r:id="rId5" action="ppaction://hlinksldjump"/>
              </a:rPr>
              <a:t>Get back to the presentation</a:t>
            </a:r>
            <a:endParaRPr lang="en-GB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648D47D-AD1D-FBE4-8E50-2DEFED1AA698}"/>
              </a:ext>
            </a:extLst>
          </p:cNvPr>
          <p:cNvSpPr txBox="1"/>
          <p:nvPr/>
        </p:nvSpPr>
        <p:spPr>
          <a:xfrm>
            <a:off x="3344146" y="92763"/>
            <a:ext cx="39604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A. </a:t>
            </a:r>
            <a:r>
              <a:rPr lang="it-IT" dirty="0" err="1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Optimization</a:t>
            </a:r>
            <a:r>
              <a:rPr lang="it-IT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: brief </a:t>
            </a:r>
            <a:r>
              <a:rPr lang="it-IT" dirty="0" err="1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introduction</a:t>
            </a:r>
            <a:endParaRPr lang="it-IT" dirty="0">
              <a:solidFill>
                <a:schemeClr val="bg1"/>
              </a:solidFill>
              <a:latin typeface="Artifakt Element Thin" panose="020B0203050000020004" pitchFamily="34" charset="0"/>
              <a:ea typeface="Artifakt Element Thin" panose="020B02030500000200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852E43-3605-6F70-2817-E888B9D39652}"/>
              </a:ext>
            </a:extLst>
          </p:cNvPr>
          <p:cNvSpPr txBox="1"/>
          <p:nvPr/>
        </p:nvSpPr>
        <p:spPr>
          <a:xfrm>
            <a:off x="87630" y="109328"/>
            <a:ext cx="2942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3. Linear programming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385A3B0-2892-28F2-1950-0C93CE78642E}"/>
              </a:ext>
            </a:extLst>
          </p:cNvPr>
          <p:cNvSpPr/>
          <p:nvPr/>
        </p:nvSpPr>
        <p:spPr>
          <a:xfrm>
            <a:off x="7462278" y="0"/>
            <a:ext cx="3067414" cy="548640"/>
          </a:xfrm>
          <a:prstGeom prst="rect">
            <a:avLst/>
          </a:prstGeom>
          <a:solidFill>
            <a:srgbClr val="2A421A">
              <a:alpha val="5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D62BB87-2A55-8AC8-153B-71F403F64054}"/>
              </a:ext>
            </a:extLst>
          </p:cNvPr>
          <p:cNvSpPr txBox="1"/>
          <p:nvPr/>
        </p:nvSpPr>
        <p:spPr>
          <a:xfrm>
            <a:off x="7580826" y="109328"/>
            <a:ext cx="2791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ii. </a:t>
            </a:r>
            <a:r>
              <a:rPr lang="it-IT" dirty="0" err="1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Convex</a:t>
            </a:r>
            <a:r>
              <a:rPr lang="it-IT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optimization</a:t>
            </a:r>
            <a:endParaRPr lang="it-IT" dirty="0">
              <a:solidFill>
                <a:schemeClr val="bg1"/>
              </a:solidFill>
              <a:latin typeface="Artifakt Element Thin" panose="020B0203050000020004" pitchFamily="34" charset="0"/>
              <a:ea typeface="Artifakt Element Thin" panose="020B02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665578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E96437D-857F-A05A-58BD-7D74EAD1B9BE}"/>
              </a:ext>
            </a:extLst>
          </p:cNvPr>
          <p:cNvSpPr/>
          <p:nvPr/>
        </p:nvSpPr>
        <p:spPr>
          <a:xfrm>
            <a:off x="0" y="0"/>
            <a:ext cx="12192000" cy="548640"/>
          </a:xfrm>
          <a:prstGeom prst="rect">
            <a:avLst/>
          </a:prstGeom>
          <a:gradFill flip="none" rotWithShape="1">
            <a:gsLst>
              <a:gs pos="35000">
                <a:srgbClr val="155726"/>
              </a:gs>
              <a:gs pos="68000">
                <a:srgbClr val="2A421A"/>
              </a:gs>
              <a:gs pos="14000">
                <a:srgbClr val="006C31"/>
              </a:gs>
            </a:gsLst>
            <a:lin ang="16200000" scaled="0"/>
            <a:tileRect/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242FB0-2444-686C-0683-E9B5B3B1F156}"/>
              </a:ext>
            </a:extLst>
          </p:cNvPr>
          <p:cNvSpPr txBox="1"/>
          <p:nvPr/>
        </p:nvSpPr>
        <p:spPr>
          <a:xfrm>
            <a:off x="11023973" y="6390220"/>
            <a:ext cx="10345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it-IT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algn="r"/>
            <a:endParaRPr lang="it-IT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algn="r"/>
            <a:endParaRPr lang="it-IT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EEE882-094B-43E4-8419-82B7292AC8BB}"/>
              </a:ext>
            </a:extLst>
          </p:cNvPr>
          <p:cNvSpPr txBox="1"/>
          <p:nvPr/>
        </p:nvSpPr>
        <p:spPr>
          <a:xfrm>
            <a:off x="10529691" y="109328"/>
            <a:ext cx="202311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 err="1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October</a:t>
            </a:r>
            <a:r>
              <a:rPr lang="it-IT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 24, 2023</a:t>
            </a:r>
          </a:p>
          <a:p>
            <a:endParaRPr lang="it-IT" sz="15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5601AD7-681B-7495-5FB4-7045CD395DB7}"/>
              </a:ext>
            </a:extLst>
          </p:cNvPr>
          <p:cNvSpPr/>
          <p:nvPr/>
        </p:nvSpPr>
        <p:spPr>
          <a:xfrm>
            <a:off x="0" y="0"/>
            <a:ext cx="3211034" cy="548640"/>
          </a:xfrm>
          <a:prstGeom prst="rect">
            <a:avLst/>
          </a:prstGeom>
          <a:solidFill>
            <a:srgbClr val="2A421A">
              <a:alpha val="5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465E97D-92DF-C04B-0DDF-53C606B72332}"/>
              </a:ext>
            </a:extLst>
          </p:cNvPr>
          <p:cNvSpPr/>
          <p:nvPr/>
        </p:nvSpPr>
        <p:spPr>
          <a:xfrm flipV="1">
            <a:off x="-1" y="6232257"/>
            <a:ext cx="12192000" cy="625742"/>
          </a:xfrm>
          <a:prstGeom prst="rect">
            <a:avLst/>
          </a:prstGeom>
          <a:gradFill flip="none" rotWithShape="1">
            <a:gsLst>
              <a:gs pos="35000">
                <a:srgbClr val="155726"/>
              </a:gs>
              <a:gs pos="68000">
                <a:srgbClr val="2A421A"/>
              </a:gs>
              <a:gs pos="14000">
                <a:srgbClr val="006C31"/>
              </a:gs>
            </a:gsLst>
            <a:lin ang="16200000" scaled="0"/>
            <a:tileRect/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Subtitle 4">
            <a:extLst>
              <a:ext uri="{FF2B5EF4-FFF2-40B4-BE49-F238E27FC236}">
                <a16:creationId xmlns:a16="http://schemas.microsoft.com/office/drawing/2014/main" id="{73E218AC-6CA4-90C9-1E45-0DC461F0B1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3" y="6390220"/>
            <a:ext cx="12192001" cy="625742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GB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Gridworld: value iteration VS linear programming</a:t>
            </a:r>
          </a:p>
          <a:p>
            <a:pPr>
              <a:spcBef>
                <a:spcPts val="0"/>
              </a:spcBef>
            </a:pP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18" name="Subtitle 4">
            <a:extLst>
              <a:ext uri="{FF2B5EF4-FFF2-40B4-BE49-F238E27FC236}">
                <a16:creationId xmlns:a16="http://schemas.microsoft.com/office/drawing/2014/main" id="{D2F1C021-28B2-C22A-DF72-E41280CE8865}"/>
              </a:ext>
            </a:extLst>
          </p:cNvPr>
          <p:cNvSpPr txBox="1">
            <a:spLocks/>
          </p:cNvSpPr>
          <p:nvPr/>
        </p:nvSpPr>
        <p:spPr>
          <a:xfrm>
            <a:off x="133481" y="6390220"/>
            <a:ext cx="4732020" cy="5148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fi-FI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S. Lippolis, G. Marsich</a:t>
            </a: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BF8A767-5205-2995-7744-D315487E428E}"/>
              </a:ext>
            </a:extLst>
          </p:cNvPr>
          <p:cNvSpPr/>
          <p:nvPr/>
        </p:nvSpPr>
        <p:spPr>
          <a:xfrm>
            <a:off x="3211034" y="0"/>
            <a:ext cx="4251243" cy="548640"/>
          </a:xfrm>
          <a:prstGeom prst="rect">
            <a:avLst/>
          </a:prstGeom>
          <a:solidFill>
            <a:srgbClr val="2A421A">
              <a:alpha val="5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7" name="Picture 6" descr="A cube with green glass over it&#10;&#10;Description automatically generated">
            <a:extLst>
              <a:ext uri="{FF2B5EF4-FFF2-40B4-BE49-F238E27FC236}">
                <a16:creationId xmlns:a16="http://schemas.microsoft.com/office/drawing/2014/main" id="{84B1EC20-6F7E-DECB-14BB-6E6AE3E809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7" y="1155456"/>
            <a:ext cx="5428435" cy="3837856"/>
          </a:xfrm>
          <a:prstGeom prst="rect">
            <a:avLst/>
          </a:prstGeom>
        </p:spPr>
      </p:pic>
      <p:pic>
        <p:nvPicPr>
          <p:cNvPr id="10" name="Picture 9" descr="A green triangle with a black background&#10;&#10;Description automatically generated">
            <a:extLst>
              <a:ext uri="{FF2B5EF4-FFF2-40B4-BE49-F238E27FC236}">
                <a16:creationId xmlns:a16="http://schemas.microsoft.com/office/drawing/2014/main" id="{F87D9EEC-B546-EC6D-DEDD-8C8E22F025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460" y="1155456"/>
            <a:ext cx="5428435" cy="383785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97CEFEC-E045-5689-A7A8-F775CCCEDEE1}"/>
              </a:ext>
            </a:extLst>
          </p:cNvPr>
          <p:cNvSpPr txBox="1"/>
          <p:nvPr/>
        </p:nvSpPr>
        <p:spPr>
          <a:xfrm>
            <a:off x="8434874" y="5333212"/>
            <a:ext cx="2873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5" action="ppaction://hlinksldjump"/>
              </a:rPr>
              <a:t>Get back to the presentation</a:t>
            </a:r>
            <a:endParaRPr lang="en-GB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1936FB-A61A-B379-F7F2-2B025580EADA}"/>
              </a:ext>
            </a:extLst>
          </p:cNvPr>
          <p:cNvSpPr txBox="1"/>
          <p:nvPr/>
        </p:nvSpPr>
        <p:spPr>
          <a:xfrm>
            <a:off x="3344146" y="92763"/>
            <a:ext cx="4118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B. Linear programming for </a:t>
            </a:r>
            <a:r>
              <a:rPr lang="it-IT" dirty="0" err="1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Gridworld</a:t>
            </a:r>
            <a:endParaRPr lang="it-IT" dirty="0">
              <a:solidFill>
                <a:schemeClr val="bg1"/>
              </a:solidFill>
              <a:latin typeface="Artifakt Element Thin" panose="020B0203050000020004" pitchFamily="34" charset="0"/>
              <a:ea typeface="Artifakt Element Thin" panose="020B02030500000200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AB147E8-150A-F51C-B07D-980DF11AEB55}"/>
              </a:ext>
            </a:extLst>
          </p:cNvPr>
          <p:cNvSpPr/>
          <p:nvPr/>
        </p:nvSpPr>
        <p:spPr>
          <a:xfrm>
            <a:off x="7462278" y="0"/>
            <a:ext cx="3067414" cy="548640"/>
          </a:xfrm>
          <a:prstGeom prst="rect">
            <a:avLst/>
          </a:prstGeom>
          <a:solidFill>
            <a:srgbClr val="2A421A">
              <a:alpha val="5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AEE819-721C-8CCD-BDB5-AF586C2586DE}"/>
              </a:ext>
            </a:extLst>
          </p:cNvPr>
          <p:cNvSpPr txBox="1"/>
          <p:nvPr/>
        </p:nvSpPr>
        <p:spPr>
          <a:xfrm>
            <a:off x="7580826" y="109328"/>
            <a:ext cx="2791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ii. </a:t>
            </a:r>
            <a:r>
              <a:rPr lang="it-IT" dirty="0" err="1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Linearity</a:t>
            </a:r>
            <a:endParaRPr lang="it-IT" dirty="0">
              <a:solidFill>
                <a:schemeClr val="bg1"/>
              </a:solidFill>
              <a:latin typeface="Artifakt Element Thin" panose="020B0203050000020004" pitchFamily="34" charset="0"/>
              <a:ea typeface="Artifakt Element Thin" panose="020B02030500000200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20C3F2-E845-B963-30D6-503DDCC50C68}"/>
              </a:ext>
            </a:extLst>
          </p:cNvPr>
          <p:cNvSpPr txBox="1"/>
          <p:nvPr/>
        </p:nvSpPr>
        <p:spPr>
          <a:xfrm>
            <a:off x="87630" y="109328"/>
            <a:ext cx="2942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3. Linear programming</a:t>
            </a:r>
          </a:p>
        </p:txBody>
      </p:sp>
    </p:spTree>
    <p:extLst>
      <p:ext uri="{BB962C8B-B14F-4D97-AF65-F5344CB8AC3E}">
        <p14:creationId xmlns:p14="http://schemas.microsoft.com/office/powerpoint/2010/main" val="26903490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E96437D-857F-A05A-58BD-7D74EAD1B9BE}"/>
              </a:ext>
            </a:extLst>
          </p:cNvPr>
          <p:cNvSpPr/>
          <p:nvPr/>
        </p:nvSpPr>
        <p:spPr>
          <a:xfrm>
            <a:off x="0" y="0"/>
            <a:ext cx="12192000" cy="548640"/>
          </a:xfrm>
          <a:prstGeom prst="rect">
            <a:avLst/>
          </a:prstGeom>
          <a:gradFill flip="none" rotWithShape="1">
            <a:gsLst>
              <a:gs pos="35000">
                <a:srgbClr val="155726"/>
              </a:gs>
              <a:gs pos="68000">
                <a:srgbClr val="2A421A"/>
              </a:gs>
              <a:gs pos="14000">
                <a:srgbClr val="006C31"/>
              </a:gs>
            </a:gsLst>
            <a:lin ang="16200000" scaled="0"/>
            <a:tileRect/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242FB0-2444-686C-0683-E9B5B3B1F156}"/>
              </a:ext>
            </a:extLst>
          </p:cNvPr>
          <p:cNvSpPr txBox="1"/>
          <p:nvPr/>
        </p:nvSpPr>
        <p:spPr>
          <a:xfrm>
            <a:off x="11023973" y="6390220"/>
            <a:ext cx="10345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it-IT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algn="r"/>
            <a:endParaRPr lang="it-IT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algn="r"/>
            <a:endParaRPr lang="it-IT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EEE882-094B-43E4-8419-82B7292AC8BB}"/>
              </a:ext>
            </a:extLst>
          </p:cNvPr>
          <p:cNvSpPr txBox="1"/>
          <p:nvPr/>
        </p:nvSpPr>
        <p:spPr>
          <a:xfrm>
            <a:off x="10529691" y="109328"/>
            <a:ext cx="202311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 err="1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October</a:t>
            </a:r>
            <a:r>
              <a:rPr lang="it-IT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 24, 2023</a:t>
            </a:r>
          </a:p>
          <a:p>
            <a:endParaRPr lang="it-IT" sz="15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5601AD7-681B-7495-5FB4-7045CD395DB7}"/>
              </a:ext>
            </a:extLst>
          </p:cNvPr>
          <p:cNvSpPr/>
          <p:nvPr/>
        </p:nvSpPr>
        <p:spPr>
          <a:xfrm>
            <a:off x="0" y="0"/>
            <a:ext cx="3211034" cy="548640"/>
          </a:xfrm>
          <a:prstGeom prst="rect">
            <a:avLst/>
          </a:prstGeom>
          <a:solidFill>
            <a:srgbClr val="2A421A">
              <a:alpha val="5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48203DD-21BB-71D8-389D-E58B1DD05692}"/>
              </a:ext>
            </a:extLst>
          </p:cNvPr>
          <p:cNvSpPr txBox="1"/>
          <p:nvPr/>
        </p:nvSpPr>
        <p:spPr>
          <a:xfrm>
            <a:off x="87630" y="109328"/>
            <a:ext cx="2942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1. </a:t>
            </a:r>
            <a:r>
              <a:rPr lang="it-IT" b="1" dirty="0" err="1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Introduction</a:t>
            </a:r>
            <a:endParaRPr lang="it-IT" b="1" dirty="0">
              <a:solidFill>
                <a:schemeClr val="bg1"/>
              </a:solidFill>
              <a:latin typeface="Artifakt Element Thin" panose="020B0203050000020004" pitchFamily="34" charset="0"/>
              <a:ea typeface="Artifakt Element Thin" panose="020B02030500000200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465E97D-92DF-C04B-0DDF-53C606B72332}"/>
              </a:ext>
            </a:extLst>
          </p:cNvPr>
          <p:cNvSpPr/>
          <p:nvPr/>
        </p:nvSpPr>
        <p:spPr>
          <a:xfrm flipV="1">
            <a:off x="-1" y="6232257"/>
            <a:ext cx="12192000" cy="625742"/>
          </a:xfrm>
          <a:prstGeom prst="rect">
            <a:avLst/>
          </a:prstGeom>
          <a:gradFill flip="none" rotWithShape="1">
            <a:gsLst>
              <a:gs pos="35000">
                <a:srgbClr val="155726"/>
              </a:gs>
              <a:gs pos="68000">
                <a:srgbClr val="2A421A"/>
              </a:gs>
              <a:gs pos="14000">
                <a:srgbClr val="006C31"/>
              </a:gs>
            </a:gsLst>
            <a:lin ang="16200000" scaled="0"/>
            <a:tileRect/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Subtitle 4">
            <a:extLst>
              <a:ext uri="{FF2B5EF4-FFF2-40B4-BE49-F238E27FC236}">
                <a16:creationId xmlns:a16="http://schemas.microsoft.com/office/drawing/2014/main" id="{73E218AC-6CA4-90C9-1E45-0DC461F0B1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3" y="6390220"/>
            <a:ext cx="12192001" cy="625742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GB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Gridworld: value iteration VS linear programming</a:t>
            </a:r>
          </a:p>
          <a:p>
            <a:pPr>
              <a:spcBef>
                <a:spcPts val="0"/>
              </a:spcBef>
            </a:pP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18" name="Subtitle 4">
            <a:extLst>
              <a:ext uri="{FF2B5EF4-FFF2-40B4-BE49-F238E27FC236}">
                <a16:creationId xmlns:a16="http://schemas.microsoft.com/office/drawing/2014/main" id="{D2F1C021-28B2-C22A-DF72-E41280CE8865}"/>
              </a:ext>
            </a:extLst>
          </p:cNvPr>
          <p:cNvSpPr txBox="1">
            <a:spLocks/>
          </p:cNvSpPr>
          <p:nvPr/>
        </p:nvSpPr>
        <p:spPr>
          <a:xfrm>
            <a:off x="133481" y="6390220"/>
            <a:ext cx="4732020" cy="5148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fi-FI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S. Lippolis, G. Marsich</a:t>
            </a: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23A1EB6-0698-DC63-62EB-402BB1EFA8F1}"/>
              </a:ext>
            </a:extLst>
          </p:cNvPr>
          <p:cNvSpPr/>
          <p:nvPr/>
        </p:nvSpPr>
        <p:spPr>
          <a:xfrm>
            <a:off x="3211034" y="0"/>
            <a:ext cx="4251243" cy="548640"/>
          </a:xfrm>
          <a:prstGeom prst="rect">
            <a:avLst/>
          </a:prstGeom>
          <a:solidFill>
            <a:srgbClr val="2A421A">
              <a:alpha val="5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18C4C2-848B-3D11-4762-2D6E95BFF4AD}"/>
              </a:ext>
            </a:extLst>
          </p:cNvPr>
          <p:cNvSpPr txBox="1"/>
          <p:nvPr/>
        </p:nvSpPr>
        <p:spPr>
          <a:xfrm>
            <a:off x="3344146" y="92763"/>
            <a:ext cx="2482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B.</a:t>
            </a:r>
            <a:r>
              <a:rPr lang="it-IT" b="1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Gridworld</a:t>
            </a:r>
            <a:endParaRPr lang="it-IT" dirty="0">
              <a:solidFill>
                <a:schemeClr val="bg1"/>
              </a:solidFill>
              <a:latin typeface="Artifakt Element Thin" panose="020B0203050000020004" pitchFamily="34" charset="0"/>
              <a:ea typeface="Artifakt Element Thin" panose="020B02030500000200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4399786-FF8A-1AAE-F255-BC3BEE61C0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8522" y="1466749"/>
            <a:ext cx="3905451" cy="392450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2063393-A388-44D1-7154-E7000DD935CB}"/>
              </a:ext>
            </a:extLst>
          </p:cNvPr>
          <p:cNvSpPr txBox="1"/>
          <p:nvPr/>
        </p:nvSpPr>
        <p:spPr>
          <a:xfrm>
            <a:off x="918209" y="1010241"/>
            <a:ext cx="5317233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+mj-lt"/>
              </a:rPr>
              <a:t>RULES:</a:t>
            </a:r>
          </a:p>
          <a:p>
            <a:r>
              <a:rPr lang="it-IT" sz="2400" dirty="0">
                <a:latin typeface="+mj-lt"/>
              </a:rPr>
              <a:t>-       a </a:t>
            </a:r>
            <a:r>
              <a:rPr lang="it-IT" sz="2400" dirty="0" err="1">
                <a:latin typeface="+mj-lt"/>
              </a:rPr>
              <a:t>grid</a:t>
            </a:r>
            <a:r>
              <a:rPr lang="it-IT" sz="2400" dirty="0">
                <a:latin typeface="+mj-lt"/>
              </a:rPr>
              <a:t> with </a:t>
            </a:r>
            <a:r>
              <a:rPr lang="it-IT" sz="2400" b="1" i="1" dirty="0" err="1">
                <a:latin typeface="+mj-lt"/>
              </a:rPr>
              <a:t>Lx</a:t>
            </a:r>
            <a:r>
              <a:rPr lang="it-IT" sz="2400" dirty="0">
                <a:latin typeface="+mj-lt"/>
              </a:rPr>
              <a:t> </a:t>
            </a:r>
            <a:r>
              <a:rPr lang="it-IT" sz="2400" dirty="0" err="1">
                <a:latin typeface="+mj-lt"/>
              </a:rPr>
              <a:t>columns</a:t>
            </a:r>
            <a:r>
              <a:rPr lang="it-IT" sz="2400" dirty="0">
                <a:latin typeface="+mj-lt"/>
              </a:rPr>
              <a:t> and </a:t>
            </a:r>
            <a:r>
              <a:rPr lang="it-IT" sz="2400" b="1" i="1" dirty="0" err="1">
                <a:latin typeface="+mj-lt"/>
              </a:rPr>
              <a:t>Ly</a:t>
            </a:r>
            <a:r>
              <a:rPr lang="it-IT" sz="2400" dirty="0">
                <a:latin typeface="+mj-lt"/>
              </a:rPr>
              <a:t> </a:t>
            </a:r>
            <a:r>
              <a:rPr lang="it-IT" sz="2400" dirty="0" err="1">
                <a:latin typeface="+mj-lt"/>
              </a:rPr>
              <a:t>rows</a:t>
            </a:r>
            <a:endParaRPr lang="it-IT" sz="2400" dirty="0">
              <a:latin typeface="+mj-lt"/>
            </a:endParaRPr>
          </a:p>
          <a:p>
            <a:r>
              <a:rPr lang="it-IT" sz="2400" dirty="0">
                <a:latin typeface="+mj-lt"/>
              </a:rPr>
              <a:t>-       </a:t>
            </a:r>
            <a:r>
              <a:rPr lang="it-IT" sz="2400" b="1" i="1" dirty="0" err="1">
                <a:latin typeface="+mj-lt"/>
              </a:rPr>
              <a:t>Nblocks</a:t>
            </a:r>
            <a:r>
              <a:rPr lang="it-IT" sz="2400" dirty="0">
                <a:latin typeface="+mj-lt"/>
              </a:rPr>
              <a:t> </a:t>
            </a:r>
            <a:r>
              <a:rPr lang="it-IT" sz="2400" dirty="0" err="1">
                <a:latin typeface="+mj-lt"/>
              </a:rPr>
              <a:t>wall-cells</a:t>
            </a:r>
            <a:r>
              <a:rPr lang="it-IT" sz="2400" dirty="0">
                <a:latin typeface="+mj-lt"/>
              </a:rPr>
              <a:t> </a:t>
            </a:r>
          </a:p>
          <a:p>
            <a:r>
              <a:rPr lang="it-IT" sz="2400" dirty="0">
                <a:latin typeface="+mj-lt"/>
              </a:rPr>
              <a:t>-       a list </a:t>
            </a:r>
            <a:r>
              <a:rPr lang="it-IT" sz="2400" b="1" i="1" dirty="0">
                <a:latin typeface="+mj-lt"/>
              </a:rPr>
              <a:t>goals</a:t>
            </a:r>
            <a:r>
              <a:rPr lang="it-IT" sz="2400" dirty="0">
                <a:latin typeface="+mj-lt"/>
              </a:rPr>
              <a:t> and a list </a:t>
            </a:r>
            <a:r>
              <a:rPr lang="it-IT" sz="2400" b="1" i="1" dirty="0" err="1">
                <a:latin typeface="+mj-lt"/>
              </a:rPr>
              <a:t>rewards_list</a:t>
            </a:r>
            <a:endParaRPr lang="it-IT" sz="2400" i="1" dirty="0">
              <a:latin typeface="+mj-lt"/>
            </a:endParaRPr>
          </a:p>
          <a:p>
            <a:r>
              <a:rPr lang="it-IT" sz="2400" dirty="0">
                <a:latin typeface="+mj-lt"/>
              </a:rPr>
              <a:t>-       the agent </a:t>
            </a:r>
            <a:r>
              <a:rPr lang="it-IT" sz="2400" dirty="0" err="1">
                <a:latin typeface="+mj-lt"/>
              </a:rPr>
              <a:t>may</a:t>
            </a:r>
            <a:r>
              <a:rPr lang="it-IT" sz="2400" dirty="0">
                <a:latin typeface="+mj-lt"/>
              </a:rPr>
              <a:t> go:</a:t>
            </a:r>
          </a:p>
          <a:p>
            <a:pPr lvl="1"/>
            <a:r>
              <a:rPr lang="it-IT" sz="2400" dirty="0">
                <a:latin typeface="+mj-lt"/>
              </a:rPr>
              <a:t>-       </a:t>
            </a:r>
            <a:r>
              <a:rPr lang="it-IT" sz="2400" dirty="0" err="1">
                <a:latin typeface="+mj-lt"/>
              </a:rPr>
              <a:t>right</a:t>
            </a:r>
            <a:endParaRPr lang="it-IT" sz="2400" dirty="0">
              <a:latin typeface="+mj-lt"/>
            </a:endParaRPr>
          </a:p>
          <a:p>
            <a:pPr lvl="1"/>
            <a:r>
              <a:rPr lang="it-IT" sz="2400" dirty="0">
                <a:latin typeface="+mj-lt"/>
              </a:rPr>
              <a:t>-       </a:t>
            </a:r>
            <a:r>
              <a:rPr lang="it-IT" sz="2400" dirty="0" err="1">
                <a:latin typeface="+mj-lt"/>
              </a:rPr>
              <a:t>left</a:t>
            </a:r>
            <a:endParaRPr lang="it-IT" sz="2400" dirty="0">
              <a:latin typeface="+mj-lt"/>
            </a:endParaRPr>
          </a:p>
          <a:p>
            <a:pPr lvl="1"/>
            <a:r>
              <a:rPr lang="it-IT" sz="2400" dirty="0">
                <a:latin typeface="+mj-lt"/>
              </a:rPr>
              <a:t>-       up</a:t>
            </a:r>
          </a:p>
          <a:p>
            <a:pPr lvl="1"/>
            <a:r>
              <a:rPr lang="it-IT" sz="2400" dirty="0">
                <a:latin typeface="+mj-lt"/>
              </a:rPr>
              <a:t>-       down</a:t>
            </a:r>
          </a:p>
          <a:p>
            <a:r>
              <a:rPr lang="it-IT" sz="2400" dirty="0">
                <a:latin typeface="+mj-lt"/>
              </a:rPr>
              <a:t>(-       a list </a:t>
            </a:r>
            <a:r>
              <a:rPr lang="it-IT" sz="2400" b="1" i="1" dirty="0" err="1">
                <a:latin typeface="+mj-lt"/>
              </a:rPr>
              <a:t>dangers</a:t>
            </a:r>
            <a:r>
              <a:rPr lang="it-IT" sz="2400" dirty="0">
                <a:latin typeface="+mj-lt"/>
              </a:rPr>
              <a:t>)</a:t>
            </a:r>
          </a:p>
          <a:p>
            <a:endParaRPr lang="it-IT" sz="2400" dirty="0">
              <a:latin typeface="+mj-lt"/>
            </a:endParaRPr>
          </a:p>
          <a:p>
            <a:r>
              <a:rPr lang="it-IT" sz="2400" dirty="0">
                <a:latin typeface="+mj-lt"/>
              </a:rPr>
              <a:t>AIM: </a:t>
            </a:r>
            <a:r>
              <a:rPr lang="it-IT" sz="2400" dirty="0" err="1">
                <a:latin typeface="+mj-lt"/>
              </a:rPr>
              <a:t>reach</a:t>
            </a:r>
            <a:r>
              <a:rPr lang="it-IT" sz="2400" dirty="0">
                <a:latin typeface="+mj-lt"/>
              </a:rPr>
              <a:t> one goal-</a:t>
            </a:r>
            <a:r>
              <a:rPr lang="it-IT" sz="2400" dirty="0" err="1">
                <a:latin typeface="+mj-lt"/>
              </a:rPr>
              <a:t>cell</a:t>
            </a:r>
            <a:r>
              <a:rPr lang="it-IT" sz="2400" dirty="0">
                <a:latin typeface="+mj-lt"/>
              </a:rPr>
              <a:t> and </a:t>
            </a:r>
            <a:r>
              <a:rPr lang="it-IT" sz="2400" dirty="0" err="1">
                <a:latin typeface="+mj-lt"/>
              </a:rPr>
              <a:t>get</a:t>
            </a:r>
            <a:r>
              <a:rPr lang="it-IT" sz="2400" dirty="0">
                <a:latin typeface="+mj-lt"/>
              </a:rPr>
              <a:t> the </a:t>
            </a:r>
            <a:r>
              <a:rPr lang="it-IT" sz="2400" dirty="0" err="1">
                <a:latin typeface="+mj-lt"/>
              </a:rPr>
              <a:t>reward</a:t>
            </a:r>
            <a:endParaRPr lang="it-IT" sz="2400" dirty="0">
              <a:latin typeface="+mj-lt"/>
            </a:endParaRPr>
          </a:p>
          <a:p>
            <a:endParaRPr lang="it-IT" dirty="0">
              <a:latin typeface="+mj-lt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305C436-7966-33B8-3F99-AFC4BFAC54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4195" y="2152225"/>
            <a:ext cx="429281" cy="3983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A44C024-E3A0-0763-E346-CA19420E6F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3106" y="4267881"/>
            <a:ext cx="492288" cy="52124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A8D5935-80C7-5A6C-064E-F661337D69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18495" y="2906381"/>
            <a:ext cx="197844" cy="30314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E651D6D-08E7-0A9F-FEA6-E05AF76536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1718495" y="3661090"/>
            <a:ext cx="197844" cy="30314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FDF0180-7F3A-E5E8-BF27-2F36ABC138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1697807" y="3299674"/>
            <a:ext cx="197844" cy="30314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F6802D7-4CD9-0095-079F-C6E1F99367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739761" y="4054383"/>
            <a:ext cx="197844" cy="30314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6F20634-84E6-F79F-F88E-01960753553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54195" y="1771799"/>
            <a:ext cx="390370" cy="40929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AEACA9E7-F04B-44C5-D276-8ECF2930C09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91429" y="2531468"/>
            <a:ext cx="377850" cy="354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4903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E96437D-857F-A05A-58BD-7D74EAD1B9BE}"/>
              </a:ext>
            </a:extLst>
          </p:cNvPr>
          <p:cNvSpPr/>
          <p:nvPr/>
        </p:nvSpPr>
        <p:spPr>
          <a:xfrm>
            <a:off x="0" y="0"/>
            <a:ext cx="12192000" cy="548640"/>
          </a:xfrm>
          <a:prstGeom prst="rect">
            <a:avLst/>
          </a:prstGeom>
          <a:gradFill flip="none" rotWithShape="1">
            <a:gsLst>
              <a:gs pos="35000">
                <a:srgbClr val="155726"/>
              </a:gs>
              <a:gs pos="68000">
                <a:srgbClr val="2A421A"/>
              </a:gs>
              <a:gs pos="14000">
                <a:srgbClr val="006C31"/>
              </a:gs>
            </a:gsLst>
            <a:lin ang="16200000" scaled="0"/>
            <a:tileRect/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242FB0-2444-686C-0683-E9B5B3B1F156}"/>
              </a:ext>
            </a:extLst>
          </p:cNvPr>
          <p:cNvSpPr txBox="1"/>
          <p:nvPr/>
        </p:nvSpPr>
        <p:spPr>
          <a:xfrm>
            <a:off x="11023973" y="6390220"/>
            <a:ext cx="10345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it-IT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algn="r"/>
            <a:endParaRPr lang="it-IT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algn="r"/>
            <a:endParaRPr lang="it-IT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EEE882-094B-43E4-8419-82B7292AC8BB}"/>
              </a:ext>
            </a:extLst>
          </p:cNvPr>
          <p:cNvSpPr txBox="1"/>
          <p:nvPr/>
        </p:nvSpPr>
        <p:spPr>
          <a:xfrm>
            <a:off x="10529691" y="109328"/>
            <a:ext cx="202311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 err="1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October</a:t>
            </a:r>
            <a:r>
              <a:rPr lang="it-IT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 24, 2023</a:t>
            </a:r>
          </a:p>
          <a:p>
            <a:endParaRPr lang="it-IT" sz="15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43105F-DF33-401C-F19A-05AA53CAEB70}"/>
              </a:ext>
            </a:extLst>
          </p:cNvPr>
          <p:cNvSpPr txBox="1">
            <a:spLocks/>
          </p:cNvSpPr>
          <p:nvPr/>
        </p:nvSpPr>
        <p:spPr>
          <a:xfrm>
            <a:off x="541935" y="2982241"/>
            <a:ext cx="10931879" cy="70173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dirty="0">
                <a:solidFill>
                  <a:schemeClr val="accent6">
                    <a:lumMod val="75000"/>
                  </a:schemeClr>
                </a:solidFill>
                <a:latin typeface="Lucida Fax" panose="02060602050505020204" pitchFamily="18" charset="0"/>
              </a:rPr>
              <a:t>2. Value </a:t>
            </a:r>
            <a:r>
              <a:rPr lang="it-IT" dirty="0" err="1">
                <a:solidFill>
                  <a:schemeClr val="accent6">
                    <a:lumMod val="75000"/>
                  </a:schemeClr>
                </a:solidFill>
                <a:latin typeface="Lucida Fax" panose="02060602050505020204" pitchFamily="18" charset="0"/>
              </a:rPr>
              <a:t>iteration</a:t>
            </a:r>
            <a:endParaRPr lang="it-IT" dirty="0">
              <a:solidFill>
                <a:schemeClr val="accent6">
                  <a:lumMod val="75000"/>
                </a:schemeClr>
              </a:solidFill>
              <a:latin typeface="Lucida Fax" panose="02060602050505020204" pitchFamily="18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5601AD7-681B-7495-5FB4-7045CD395DB7}"/>
              </a:ext>
            </a:extLst>
          </p:cNvPr>
          <p:cNvSpPr/>
          <p:nvPr/>
        </p:nvSpPr>
        <p:spPr>
          <a:xfrm>
            <a:off x="0" y="0"/>
            <a:ext cx="3211034" cy="548640"/>
          </a:xfrm>
          <a:prstGeom prst="rect">
            <a:avLst/>
          </a:prstGeom>
          <a:solidFill>
            <a:srgbClr val="2A421A">
              <a:alpha val="5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48203DD-21BB-71D8-389D-E58B1DD05692}"/>
              </a:ext>
            </a:extLst>
          </p:cNvPr>
          <p:cNvSpPr txBox="1"/>
          <p:nvPr/>
        </p:nvSpPr>
        <p:spPr>
          <a:xfrm>
            <a:off x="87630" y="109328"/>
            <a:ext cx="2942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2. Value </a:t>
            </a:r>
            <a:r>
              <a:rPr lang="it-IT" b="1" dirty="0" err="1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iteration</a:t>
            </a:r>
            <a:endParaRPr lang="it-IT" b="1" dirty="0">
              <a:solidFill>
                <a:schemeClr val="bg1"/>
              </a:solidFill>
              <a:latin typeface="Artifakt Element Thin" panose="020B0203050000020004" pitchFamily="34" charset="0"/>
              <a:ea typeface="Artifakt Element Thin" panose="020B02030500000200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465E97D-92DF-C04B-0DDF-53C606B72332}"/>
              </a:ext>
            </a:extLst>
          </p:cNvPr>
          <p:cNvSpPr/>
          <p:nvPr/>
        </p:nvSpPr>
        <p:spPr>
          <a:xfrm flipV="1">
            <a:off x="-1" y="6232257"/>
            <a:ext cx="12192000" cy="625742"/>
          </a:xfrm>
          <a:prstGeom prst="rect">
            <a:avLst/>
          </a:prstGeom>
          <a:gradFill flip="none" rotWithShape="1">
            <a:gsLst>
              <a:gs pos="35000">
                <a:srgbClr val="155726"/>
              </a:gs>
              <a:gs pos="68000">
                <a:srgbClr val="2A421A"/>
              </a:gs>
              <a:gs pos="14000">
                <a:srgbClr val="006C31"/>
              </a:gs>
            </a:gsLst>
            <a:lin ang="16200000" scaled="0"/>
            <a:tileRect/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Subtitle 4">
            <a:extLst>
              <a:ext uri="{FF2B5EF4-FFF2-40B4-BE49-F238E27FC236}">
                <a16:creationId xmlns:a16="http://schemas.microsoft.com/office/drawing/2014/main" id="{73E218AC-6CA4-90C9-1E45-0DC461F0B1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3" y="6390220"/>
            <a:ext cx="12192001" cy="625742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GB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Gridworld: value iteration VS linear programming</a:t>
            </a:r>
          </a:p>
          <a:p>
            <a:pPr>
              <a:spcBef>
                <a:spcPts val="0"/>
              </a:spcBef>
            </a:pP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18" name="Subtitle 4">
            <a:extLst>
              <a:ext uri="{FF2B5EF4-FFF2-40B4-BE49-F238E27FC236}">
                <a16:creationId xmlns:a16="http://schemas.microsoft.com/office/drawing/2014/main" id="{D2F1C021-28B2-C22A-DF72-E41280CE8865}"/>
              </a:ext>
            </a:extLst>
          </p:cNvPr>
          <p:cNvSpPr txBox="1">
            <a:spLocks/>
          </p:cNvSpPr>
          <p:nvPr/>
        </p:nvSpPr>
        <p:spPr>
          <a:xfrm>
            <a:off x="133481" y="6390220"/>
            <a:ext cx="4732020" cy="5148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fi-FI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S. Lippolis, G. Marsich</a:t>
            </a: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672519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E96437D-857F-A05A-58BD-7D74EAD1B9BE}"/>
              </a:ext>
            </a:extLst>
          </p:cNvPr>
          <p:cNvSpPr/>
          <p:nvPr/>
        </p:nvSpPr>
        <p:spPr>
          <a:xfrm>
            <a:off x="0" y="0"/>
            <a:ext cx="12192000" cy="548640"/>
          </a:xfrm>
          <a:prstGeom prst="rect">
            <a:avLst/>
          </a:prstGeom>
          <a:gradFill flip="none" rotWithShape="1">
            <a:gsLst>
              <a:gs pos="35000">
                <a:srgbClr val="155726"/>
              </a:gs>
              <a:gs pos="68000">
                <a:srgbClr val="2A421A"/>
              </a:gs>
              <a:gs pos="14000">
                <a:srgbClr val="006C31"/>
              </a:gs>
            </a:gsLst>
            <a:lin ang="16200000" scaled="0"/>
            <a:tileRect/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242FB0-2444-686C-0683-E9B5B3B1F156}"/>
              </a:ext>
            </a:extLst>
          </p:cNvPr>
          <p:cNvSpPr txBox="1"/>
          <p:nvPr/>
        </p:nvSpPr>
        <p:spPr>
          <a:xfrm>
            <a:off x="11023973" y="6390220"/>
            <a:ext cx="10345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it-IT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algn="r"/>
            <a:endParaRPr lang="it-IT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algn="r"/>
            <a:endParaRPr lang="it-IT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EEE882-094B-43E4-8419-82B7292AC8BB}"/>
              </a:ext>
            </a:extLst>
          </p:cNvPr>
          <p:cNvSpPr txBox="1"/>
          <p:nvPr/>
        </p:nvSpPr>
        <p:spPr>
          <a:xfrm>
            <a:off x="10529691" y="109328"/>
            <a:ext cx="202311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 err="1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October</a:t>
            </a:r>
            <a:r>
              <a:rPr lang="it-IT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 24, 2023</a:t>
            </a:r>
          </a:p>
          <a:p>
            <a:endParaRPr lang="it-IT" sz="15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5601AD7-681B-7495-5FB4-7045CD395DB7}"/>
              </a:ext>
            </a:extLst>
          </p:cNvPr>
          <p:cNvSpPr/>
          <p:nvPr/>
        </p:nvSpPr>
        <p:spPr>
          <a:xfrm>
            <a:off x="0" y="0"/>
            <a:ext cx="3211034" cy="548640"/>
          </a:xfrm>
          <a:prstGeom prst="rect">
            <a:avLst/>
          </a:prstGeom>
          <a:solidFill>
            <a:srgbClr val="2A421A">
              <a:alpha val="5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48203DD-21BB-71D8-389D-E58B1DD05692}"/>
              </a:ext>
            </a:extLst>
          </p:cNvPr>
          <p:cNvSpPr txBox="1"/>
          <p:nvPr/>
        </p:nvSpPr>
        <p:spPr>
          <a:xfrm>
            <a:off x="87630" y="109328"/>
            <a:ext cx="2942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2. Value </a:t>
            </a:r>
            <a:r>
              <a:rPr lang="it-IT" b="1" dirty="0" err="1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iteration</a:t>
            </a:r>
            <a:endParaRPr lang="it-IT" b="1" dirty="0">
              <a:solidFill>
                <a:schemeClr val="bg1"/>
              </a:solidFill>
              <a:latin typeface="Artifakt Element Thin" panose="020B0203050000020004" pitchFamily="34" charset="0"/>
              <a:ea typeface="Artifakt Element Thin" panose="020B02030500000200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465E97D-92DF-C04B-0DDF-53C606B72332}"/>
              </a:ext>
            </a:extLst>
          </p:cNvPr>
          <p:cNvSpPr/>
          <p:nvPr/>
        </p:nvSpPr>
        <p:spPr>
          <a:xfrm flipV="1">
            <a:off x="-1" y="6232257"/>
            <a:ext cx="12192000" cy="625742"/>
          </a:xfrm>
          <a:prstGeom prst="rect">
            <a:avLst/>
          </a:prstGeom>
          <a:gradFill flip="none" rotWithShape="1">
            <a:gsLst>
              <a:gs pos="35000">
                <a:srgbClr val="155726"/>
              </a:gs>
              <a:gs pos="68000">
                <a:srgbClr val="2A421A"/>
              </a:gs>
              <a:gs pos="14000">
                <a:srgbClr val="006C31"/>
              </a:gs>
            </a:gsLst>
            <a:lin ang="16200000" scaled="0"/>
            <a:tileRect/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Subtitle 4">
            <a:extLst>
              <a:ext uri="{FF2B5EF4-FFF2-40B4-BE49-F238E27FC236}">
                <a16:creationId xmlns:a16="http://schemas.microsoft.com/office/drawing/2014/main" id="{73E218AC-6CA4-90C9-1E45-0DC461F0B1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3" y="6390220"/>
            <a:ext cx="12192001" cy="625742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GB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Gridworld: value iteration VS linear programming</a:t>
            </a:r>
          </a:p>
          <a:p>
            <a:pPr>
              <a:spcBef>
                <a:spcPts val="0"/>
              </a:spcBef>
            </a:pP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18" name="Subtitle 4">
            <a:extLst>
              <a:ext uri="{FF2B5EF4-FFF2-40B4-BE49-F238E27FC236}">
                <a16:creationId xmlns:a16="http://schemas.microsoft.com/office/drawing/2014/main" id="{D2F1C021-28B2-C22A-DF72-E41280CE8865}"/>
              </a:ext>
            </a:extLst>
          </p:cNvPr>
          <p:cNvSpPr txBox="1">
            <a:spLocks/>
          </p:cNvSpPr>
          <p:nvPr/>
        </p:nvSpPr>
        <p:spPr>
          <a:xfrm>
            <a:off x="133481" y="6390220"/>
            <a:ext cx="4732020" cy="5148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fi-FI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S. Lippolis, G. Marsich</a:t>
            </a: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23A1EB6-0698-DC63-62EB-402BB1EFA8F1}"/>
              </a:ext>
            </a:extLst>
          </p:cNvPr>
          <p:cNvSpPr/>
          <p:nvPr/>
        </p:nvSpPr>
        <p:spPr>
          <a:xfrm>
            <a:off x="3211034" y="0"/>
            <a:ext cx="4251243" cy="548640"/>
          </a:xfrm>
          <a:prstGeom prst="rect">
            <a:avLst/>
          </a:prstGeom>
          <a:solidFill>
            <a:srgbClr val="2A421A">
              <a:alpha val="5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18C4C2-848B-3D11-4762-2D6E95BFF4AD}"/>
              </a:ext>
            </a:extLst>
          </p:cNvPr>
          <p:cNvSpPr txBox="1"/>
          <p:nvPr/>
        </p:nvSpPr>
        <p:spPr>
          <a:xfrm>
            <a:off x="3344146" y="92763"/>
            <a:ext cx="2482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A.</a:t>
            </a:r>
            <a:r>
              <a:rPr lang="it-IT" b="1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 </a:t>
            </a:r>
            <a:r>
              <a:rPr lang="it-IT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Some theory</a:t>
            </a:r>
          </a:p>
        </p:txBody>
      </p:sp>
      <p:pic>
        <p:nvPicPr>
          <p:cNvPr id="7" name="Picture 6" descr="A diagram of a system&#10;&#10;Description automatically generated">
            <a:extLst>
              <a:ext uri="{FF2B5EF4-FFF2-40B4-BE49-F238E27FC236}">
                <a16:creationId xmlns:a16="http://schemas.microsoft.com/office/drawing/2014/main" id="{21BC633F-C8AA-9133-0B64-A1FBC009C5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0021" y="1663160"/>
            <a:ext cx="7711186" cy="312615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4AE54D0-4A91-575A-8CFC-83DECC3ED988}"/>
                  </a:ext>
                </a:extLst>
              </p:cNvPr>
              <p:cNvSpPr txBox="1"/>
              <p:nvPr/>
            </p:nvSpPr>
            <p:spPr>
              <a:xfrm>
                <a:off x="280793" y="2860546"/>
                <a:ext cx="6583635" cy="26106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it-IT" dirty="0">
                    <a:latin typeface="+mj-lt"/>
                  </a:rPr>
                  <a:t>VALUE ITERATION:</a:t>
                </a:r>
              </a:p>
              <a:p>
                <a:pPr>
                  <a:lnSpc>
                    <a:spcPct val="150000"/>
                  </a:lnSpc>
                </a:pPr>
                <a:r>
                  <a:rPr lang="it-IT" dirty="0">
                    <a:latin typeface="+mj-lt"/>
                  </a:rPr>
                  <a:t>1. </a:t>
                </a:r>
                <a:r>
                  <a:rPr lang="it-IT" dirty="0" err="1">
                    <a:latin typeface="+mj-lt"/>
                  </a:rPr>
                  <a:t>Initialize</a:t>
                </a:r>
                <a:r>
                  <a:rPr lang="it-IT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dirty="0" err="1">
                    <a:latin typeface="+mj-lt"/>
                  </a:rPr>
                  <a:t>as</a:t>
                </a:r>
                <a:r>
                  <a:rPr lang="it-IT" dirty="0">
                    <a:latin typeface="+mj-lt"/>
                  </a:rPr>
                  <a:t> a </a:t>
                </a:r>
                <a:r>
                  <a:rPr lang="it-IT" dirty="0" err="1">
                    <a:latin typeface="+mj-lt"/>
                  </a:rPr>
                  <a:t>vector</a:t>
                </a:r>
                <a:r>
                  <a:rPr lang="it-IT" dirty="0">
                    <a:latin typeface="+mj-lt"/>
                  </a:rPr>
                  <a:t>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</m:sup>
                    </m:sSup>
                  </m:oMath>
                </a14:m>
                <a:endParaRPr lang="it-IT" dirty="0">
                  <a:latin typeface="+mj-lt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it-IT" dirty="0">
                    <a:latin typeface="+mj-lt"/>
                  </a:rPr>
                  <a:t>2. Loop: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it-IT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it-IT" dirty="0">
                  <a:latin typeface="+mj-lt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it-IT" dirty="0">
                    <a:latin typeface="+mj-lt"/>
                  </a:rPr>
                  <a:t>3. Stop </a:t>
                </a:r>
                <a:r>
                  <a:rPr lang="it-IT" dirty="0" err="1">
                    <a:latin typeface="+mj-lt"/>
                  </a:rPr>
                  <a:t>when</a:t>
                </a:r>
                <a:r>
                  <a:rPr lang="it-IT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it-I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it-IT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  <m:r>
                              <a:rPr lang="it-I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it-IT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it-IT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𝑡𝑜𝑙</m:t>
                    </m:r>
                  </m:oMath>
                </a14:m>
                <a:endParaRPr lang="it-IT" dirty="0">
                  <a:latin typeface="+mj-lt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it-IT" dirty="0">
                    <a:latin typeface="+mj-lt"/>
                  </a:rPr>
                  <a:t>4. Return:</a:t>
                </a:r>
              </a:p>
              <a:p>
                <a:pPr>
                  <a:lnSpc>
                    <a:spcPct val="150000"/>
                  </a:lnSpc>
                </a:pPr>
                <a:r>
                  <a:rPr lang="it-IT" dirty="0">
                    <a:latin typeface="+mj-lt"/>
                  </a:rPr>
                  <a:t>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it-IT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𝑎𝑟𝑔𝑚𝑎𝑥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𝑟</m:t>
                    </m:r>
                    <m:d>
                      <m:d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it-IT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nary>
                      <m:naryPr>
                        <m:chr m:val="∑"/>
                        <m:supHide m:val="on"/>
                        <m:ctrlP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b>
                      <m:sup/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it-I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it-I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′)</m:t>
                        </m:r>
                      </m:e>
                    </m:nary>
                    <m:r>
                      <a:rPr lang="it-IT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it-IT" dirty="0">
                    <a:latin typeface="+mj-lt"/>
                  </a:rPr>
                  <a:t>  </a:t>
                </a:r>
                <a14:m>
                  <m:oMath xmlns:m="http://schemas.openxmlformats.org/officeDocument/2006/math">
                    <m:r>
                      <a:rPr lang="it-IT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</m:oMath>
                </a14:m>
                <a:endParaRPr lang="it-IT" dirty="0">
                  <a:latin typeface="+mj-lt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4AE54D0-4A91-575A-8CFC-83DECC3ED9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793" y="2860546"/>
                <a:ext cx="6583635" cy="2610651"/>
              </a:xfrm>
              <a:prstGeom prst="rect">
                <a:avLst/>
              </a:prstGeom>
              <a:blipFill>
                <a:blip r:embed="rId4"/>
                <a:stretch>
                  <a:fillRect l="-741" b="-2517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D79F01E-E33D-E846-D70B-228FBA536F9F}"/>
                  </a:ext>
                </a:extLst>
              </p:cNvPr>
              <p:cNvSpPr txBox="1"/>
              <p:nvPr/>
            </p:nvSpPr>
            <p:spPr>
              <a:xfrm>
                <a:off x="280793" y="1121175"/>
                <a:ext cx="6309360" cy="12497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>
                    <a:latin typeface="+mj-lt"/>
                  </a:rPr>
                  <a:t>BELLMAN OPERATOR: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𝑚𝑎𝑥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p>
                                <m:sSup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23"/>
                                    </m:rPr>
                                    <a:rPr lang="it-I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it-I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  <m:sup/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it-I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it-I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</m:e>
                          </m:nary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  <m:d>
                            <m:d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</m:t>
                              </m:r>
                              <m:sSup>
                                <m:sSup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sSup>
                            <m:sSup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p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′))</m:t>
                          </m:r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D79F01E-E33D-E846-D70B-228FBA536F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793" y="1121175"/>
                <a:ext cx="6309360" cy="1249701"/>
              </a:xfrm>
              <a:prstGeom prst="rect">
                <a:avLst/>
              </a:prstGeom>
              <a:blipFill>
                <a:blip r:embed="rId5"/>
                <a:stretch>
                  <a:fillRect l="-773" t="-292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434460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E96437D-857F-A05A-58BD-7D74EAD1B9BE}"/>
              </a:ext>
            </a:extLst>
          </p:cNvPr>
          <p:cNvSpPr/>
          <p:nvPr/>
        </p:nvSpPr>
        <p:spPr>
          <a:xfrm>
            <a:off x="0" y="0"/>
            <a:ext cx="12192000" cy="548640"/>
          </a:xfrm>
          <a:prstGeom prst="rect">
            <a:avLst/>
          </a:prstGeom>
          <a:gradFill flip="none" rotWithShape="1">
            <a:gsLst>
              <a:gs pos="35000">
                <a:srgbClr val="155726"/>
              </a:gs>
              <a:gs pos="68000">
                <a:srgbClr val="2A421A"/>
              </a:gs>
              <a:gs pos="14000">
                <a:srgbClr val="006C31"/>
              </a:gs>
            </a:gsLst>
            <a:lin ang="16200000" scaled="0"/>
            <a:tileRect/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242FB0-2444-686C-0683-E9B5B3B1F156}"/>
              </a:ext>
            </a:extLst>
          </p:cNvPr>
          <p:cNvSpPr txBox="1"/>
          <p:nvPr/>
        </p:nvSpPr>
        <p:spPr>
          <a:xfrm>
            <a:off x="11023973" y="6390220"/>
            <a:ext cx="10345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it-IT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algn="r"/>
            <a:endParaRPr lang="it-IT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algn="r"/>
            <a:endParaRPr lang="it-IT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EEE882-094B-43E4-8419-82B7292AC8BB}"/>
              </a:ext>
            </a:extLst>
          </p:cNvPr>
          <p:cNvSpPr txBox="1"/>
          <p:nvPr/>
        </p:nvSpPr>
        <p:spPr>
          <a:xfrm>
            <a:off x="10529691" y="109328"/>
            <a:ext cx="202311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 err="1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October</a:t>
            </a:r>
            <a:r>
              <a:rPr lang="it-IT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 24, 2023</a:t>
            </a:r>
          </a:p>
          <a:p>
            <a:endParaRPr lang="it-IT" sz="15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5601AD7-681B-7495-5FB4-7045CD395DB7}"/>
              </a:ext>
            </a:extLst>
          </p:cNvPr>
          <p:cNvSpPr/>
          <p:nvPr/>
        </p:nvSpPr>
        <p:spPr>
          <a:xfrm>
            <a:off x="0" y="0"/>
            <a:ext cx="3211034" cy="548640"/>
          </a:xfrm>
          <a:prstGeom prst="rect">
            <a:avLst/>
          </a:prstGeom>
          <a:solidFill>
            <a:srgbClr val="2A421A">
              <a:alpha val="5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48203DD-21BB-71D8-389D-E58B1DD05692}"/>
              </a:ext>
            </a:extLst>
          </p:cNvPr>
          <p:cNvSpPr txBox="1"/>
          <p:nvPr/>
        </p:nvSpPr>
        <p:spPr>
          <a:xfrm>
            <a:off x="87630" y="109328"/>
            <a:ext cx="2942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2. Value </a:t>
            </a:r>
            <a:r>
              <a:rPr lang="it-IT" b="1" dirty="0" err="1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iteration</a:t>
            </a:r>
            <a:endParaRPr lang="it-IT" b="1" dirty="0">
              <a:solidFill>
                <a:schemeClr val="bg1"/>
              </a:solidFill>
              <a:latin typeface="Artifakt Element Thin" panose="020B0203050000020004" pitchFamily="34" charset="0"/>
              <a:ea typeface="Artifakt Element Thin" panose="020B02030500000200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465E97D-92DF-C04B-0DDF-53C606B72332}"/>
              </a:ext>
            </a:extLst>
          </p:cNvPr>
          <p:cNvSpPr/>
          <p:nvPr/>
        </p:nvSpPr>
        <p:spPr>
          <a:xfrm flipV="1">
            <a:off x="-1" y="6232257"/>
            <a:ext cx="12192000" cy="625742"/>
          </a:xfrm>
          <a:prstGeom prst="rect">
            <a:avLst/>
          </a:prstGeom>
          <a:gradFill flip="none" rotWithShape="1">
            <a:gsLst>
              <a:gs pos="35000">
                <a:srgbClr val="155726"/>
              </a:gs>
              <a:gs pos="68000">
                <a:srgbClr val="2A421A"/>
              </a:gs>
              <a:gs pos="14000">
                <a:srgbClr val="006C31"/>
              </a:gs>
            </a:gsLst>
            <a:lin ang="16200000" scaled="0"/>
            <a:tileRect/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Subtitle 4">
            <a:extLst>
              <a:ext uri="{FF2B5EF4-FFF2-40B4-BE49-F238E27FC236}">
                <a16:creationId xmlns:a16="http://schemas.microsoft.com/office/drawing/2014/main" id="{73E218AC-6CA4-90C9-1E45-0DC461F0B1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3" y="6390220"/>
            <a:ext cx="12192001" cy="625742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GB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Gridworld: value iteration VS linear programming</a:t>
            </a:r>
          </a:p>
          <a:p>
            <a:pPr>
              <a:spcBef>
                <a:spcPts val="0"/>
              </a:spcBef>
            </a:pP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18" name="Subtitle 4">
            <a:extLst>
              <a:ext uri="{FF2B5EF4-FFF2-40B4-BE49-F238E27FC236}">
                <a16:creationId xmlns:a16="http://schemas.microsoft.com/office/drawing/2014/main" id="{D2F1C021-28B2-C22A-DF72-E41280CE8865}"/>
              </a:ext>
            </a:extLst>
          </p:cNvPr>
          <p:cNvSpPr txBox="1">
            <a:spLocks/>
          </p:cNvSpPr>
          <p:nvPr/>
        </p:nvSpPr>
        <p:spPr>
          <a:xfrm>
            <a:off x="133481" y="6390220"/>
            <a:ext cx="4732020" cy="5148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fi-FI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S. Lippolis, G. Marsich</a:t>
            </a: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23A1EB6-0698-DC63-62EB-402BB1EFA8F1}"/>
              </a:ext>
            </a:extLst>
          </p:cNvPr>
          <p:cNvSpPr/>
          <p:nvPr/>
        </p:nvSpPr>
        <p:spPr>
          <a:xfrm>
            <a:off x="3211034" y="0"/>
            <a:ext cx="4251243" cy="548640"/>
          </a:xfrm>
          <a:prstGeom prst="rect">
            <a:avLst/>
          </a:prstGeom>
          <a:solidFill>
            <a:srgbClr val="2A421A">
              <a:alpha val="5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18C4C2-848B-3D11-4762-2D6E95BFF4AD}"/>
              </a:ext>
            </a:extLst>
          </p:cNvPr>
          <p:cNvSpPr txBox="1"/>
          <p:nvPr/>
        </p:nvSpPr>
        <p:spPr>
          <a:xfrm>
            <a:off x="3344146" y="92763"/>
            <a:ext cx="2482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B. Ex1: one goal-</a:t>
            </a:r>
            <a:r>
              <a:rPr lang="it-IT" dirty="0" err="1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cell</a:t>
            </a:r>
            <a:endParaRPr lang="it-IT" dirty="0">
              <a:solidFill>
                <a:schemeClr val="bg1"/>
              </a:solidFill>
              <a:latin typeface="Artifakt Element Thin" panose="020B0203050000020004" pitchFamily="34" charset="0"/>
              <a:ea typeface="Artifakt Element Thin" panose="020B0203050000020004" pitchFamily="34" charset="0"/>
            </a:endParaRPr>
          </a:p>
        </p:txBody>
      </p:sp>
      <p:pic>
        <p:nvPicPr>
          <p:cNvPr id="7" name="Picture 6" descr="A group of squares with numbers&#10;&#10;Description automatically generated">
            <a:extLst>
              <a:ext uri="{FF2B5EF4-FFF2-40B4-BE49-F238E27FC236}">
                <a16:creationId xmlns:a16="http://schemas.microsoft.com/office/drawing/2014/main" id="{9871C740-14FA-4BAB-6D23-63FC926A23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1644" y="1014576"/>
            <a:ext cx="7028705" cy="4920093"/>
          </a:xfrm>
          <a:prstGeom prst="rect">
            <a:avLst/>
          </a:prstGeom>
          <a:ln>
            <a:noFill/>
          </a:ln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F1F9A54D-DCC5-4722-9E38-A7B290FA73F2}"/>
              </a:ext>
            </a:extLst>
          </p:cNvPr>
          <p:cNvSpPr txBox="1">
            <a:spLocks/>
          </p:cNvSpPr>
          <p:nvPr/>
        </p:nvSpPr>
        <p:spPr>
          <a:xfrm>
            <a:off x="-2" y="996238"/>
            <a:ext cx="12192000" cy="50783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3000" b="1" dirty="0">
                <a:solidFill>
                  <a:schemeClr val="accent6">
                    <a:lumMod val="75000"/>
                  </a:schemeClr>
                </a:solidFill>
                <a:latin typeface="Lucida Fax" panose="02060602050505020204" pitchFamily="18" charset="0"/>
              </a:rPr>
              <a:t>One goal-</a:t>
            </a:r>
            <a:r>
              <a:rPr lang="it-IT" sz="3000" b="1" dirty="0" err="1">
                <a:solidFill>
                  <a:schemeClr val="accent6">
                    <a:lumMod val="75000"/>
                  </a:schemeClr>
                </a:solidFill>
                <a:latin typeface="Lucida Fax" panose="02060602050505020204" pitchFamily="18" charset="0"/>
              </a:rPr>
              <a:t>cell</a:t>
            </a:r>
            <a:r>
              <a:rPr lang="it-IT" sz="3000" dirty="0">
                <a:solidFill>
                  <a:schemeClr val="accent6">
                    <a:lumMod val="75000"/>
                  </a:schemeClr>
                </a:solidFill>
                <a:latin typeface="Lucida Fax" panose="02060602050505020204" pitchFamily="18" charset="0"/>
              </a:rPr>
              <a:t>: some </a:t>
            </a:r>
            <a:r>
              <a:rPr lang="it-IT" sz="3000" dirty="0" err="1">
                <a:solidFill>
                  <a:schemeClr val="accent6">
                    <a:lumMod val="75000"/>
                  </a:schemeClr>
                </a:solidFill>
                <a:latin typeface="Lucida Fax" panose="02060602050505020204" pitchFamily="18" charset="0"/>
              </a:rPr>
              <a:t>possible</a:t>
            </a:r>
            <a:r>
              <a:rPr lang="it-IT" sz="3000" dirty="0">
                <a:solidFill>
                  <a:schemeClr val="accent6">
                    <a:lumMod val="75000"/>
                  </a:schemeClr>
                </a:solidFill>
                <a:latin typeface="Lucida Fax" panose="02060602050505020204" pitchFamily="18" charset="0"/>
              </a:rPr>
              <a:t> </a:t>
            </a:r>
            <a:r>
              <a:rPr lang="it-IT" sz="3000" dirty="0" err="1">
                <a:solidFill>
                  <a:schemeClr val="accent6">
                    <a:lumMod val="75000"/>
                  </a:schemeClr>
                </a:solidFill>
                <a:latin typeface="Lucida Fax" panose="02060602050505020204" pitchFamily="18" charset="0"/>
              </a:rPr>
              <a:t>gridworlds</a:t>
            </a:r>
            <a:endParaRPr lang="it-IT" sz="3000" dirty="0">
              <a:solidFill>
                <a:schemeClr val="accent6">
                  <a:lumMod val="75000"/>
                </a:schemeClr>
              </a:solidFill>
              <a:latin typeface="Lucida Fax" panose="02060602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81625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screenshot of a computer game&#10;&#10;Description automatically generated">
            <a:extLst>
              <a:ext uri="{FF2B5EF4-FFF2-40B4-BE49-F238E27FC236}">
                <a16:creationId xmlns:a16="http://schemas.microsoft.com/office/drawing/2014/main" id="{2F63A5BC-46D1-5BFB-33E8-9F117F07A4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1644" y="1014576"/>
            <a:ext cx="7028705" cy="4920094"/>
          </a:xfrm>
          <a:prstGeom prst="rect">
            <a:avLst/>
          </a:prstGeom>
          <a:ln>
            <a:noFill/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E96437D-857F-A05A-58BD-7D74EAD1B9BE}"/>
              </a:ext>
            </a:extLst>
          </p:cNvPr>
          <p:cNvSpPr/>
          <p:nvPr/>
        </p:nvSpPr>
        <p:spPr>
          <a:xfrm>
            <a:off x="0" y="0"/>
            <a:ext cx="12192000" cy="548640"/>
          </a:xfrm>
          <a:prstGeom prst="rect">
            <a:avLst/>
          </a:prstGeom>
          <a:gradFill flip="none" rotWithShape="1">
            <a:gsLst>
              <a:gs pos="35000">
                <a:srgbClr val="155726"/>
              </a:gs>
              <a:gs pos="68000">
                <a:srgbClr val="2A421A"/>
              </a:gs>
              <a:gs pos="14000">
                <a:srgbClr val="006C31"/>
              </a:gs>
            </a:gsLst>
            <a:lin ang="16200000" scaled="0"/>
            <a:tileRect/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242FB0-2444-686C-0683-E9B5B3B1F156}"/>
              </a:ext>
            </a:extLst>
          </p:cNvPr>
          <p:cNvSpPr txBox="1"/>
          <p:nvPr/>
        </p:nvSpPr>
        <p:spPr>
          <a:xfrm>
            <a:off x="11023973" y="6390220"/>
            <a:ext cx="10345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it-IT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algn="r"/>
            <a:endParaRPr lang="it-IT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algn="r"/>
            <a:endParaRPr lang="it-IT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EEE882-094B-43E4-8419-82B7292AC8BB}"/>
              </a:ext>
            </a:extLst>
          </p:cNvPr>
          <p:cNvSpPr txBox="1"/>
          <p:nvPr/>
        </p:nvSpPr>
        <p:spPr>
          <a:xfrm>
            <a:off x="10529691" y="109328"/>
            <a:ext cx="202311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 err="1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October</a:t>
            </a:r>
            <a:r>
              <a:rPr lang="it-IT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 24, 2023</a:t>
            </a:r>
          </a:p>
          <a:p>
            <a:endParaRPr lang="it-IT" sz="15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5601AD7-681B-7495-5FB4-7045CD395DB7}"/>
              </a:ext>
            </a:extLst>
          </p:cNvPr>
          <p:cNvSpPr/>
          <p:nvPr/>
        </p:nvSpPr>
        <p:spPr>
          <a:xfrm>
            <a:off x="0" y="0"/>
            <a:ext cx="3211034" cy="548640"/>
          </a:xfrm>
          <a:prstGeom prst="rect">
            <a:avLst/>
          </a:prstGeom>
          <a:solidFill>
            <a:srgbClr val="2A421A">
              <a:alpha val="5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48203DD-21BB-71D8-389D-E58B1DD05692}"/>
              </a:ext>
            </a:extLst>
          </p:cNvPr>
          <p:cNvSpPr txBox="1"/>
          <p:nvPr/>
        </p:nvSpPr>
        <p:spPr>
          <a:xfrm>
            <a:off x="87630" y="109328"/>
            <a:ext cx="2942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2. Value </a:t>
            </a:r>
            <a:r>
              <a:rPr lang="it-IT" b="1" dirty="0" err="1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iteration</a:t>
            </a:r>
            <a:endParaRPr lang="it-IT" b="1" dirty="0">
              <a:solidFill>
                <a:schemeClr val="bg1"/>
              </a:solidFill>
              <a:latin typeface="Artifakt Element Thin" panose="020B0203050000020004" pitchFamily="34" charset="0"/>
              <a:ea typeface="Artifakt Element Thin" panose="020B02030500000200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465E97D-92DF-C04B-0DDF-53C606B72332}"/>
              </a:ext>
            </a:extLst>
          </p:cNvPr>
          <p:cNvSpPr/>
          <p:nvPr/>
        </p:nvSpPr>
        <p:spPr>
          <a:xfrm flipV="1">
            <a:off x="-1" y="6232257"/>
            <a:ext cx="12192000" cy="625742"/>
          </a:xfrm>
          <a:prstGeom prst="rect">
            <a:avLst/>
          </a:prstGeom>
          <a:gradFill flip="none" rotWithShape="1">
            <a:gsLst>
              <a:gs pos="35000">
                <a:srgbClr val="155726"/>
              </a:gs>
              <a:gs pos="68000">
                <a:srgbClr val="2A421A"/>
              </a:gs>
              <a:gs pos="14000">
                <a:srgbClr val="006C31"/>
              </a:gs>
            </a:gsLst>
            <a:lin ang="16200000" scaled="0"/>
            <a:tileRect/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Subtitle 4">
            <a:extLst>
              <a:ext uri="{FF2B5EF4-FFF2-40B4-BE49-F238E27FC236}">
                <a16:creationId xmlns:a16="http://schemas.microsoft.com/office/drawing/2014/main" id="{73E218AC-6CA4-90C9-1E45-0DC461F0B1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3" y="6390220"/>
            <a:ext cx="12192001" cy="625742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GB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Gridworld: value iteration VS linear programming</a:t>
            </a:r>
          </a:p>
          <a:p>
            <a:pPr>
              <a:spcBef>
                <a:spcPts val="0"/>
              </a:spcBef>
            </a:pP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18" name="Subtitle 4">
            <a:extLst>
              <a:ext uri="{FF2B5EF4-FFF2-40B4-BE49-F238E27FC236}">
                <a16:creationId xmlns:a16="http://schemas.microsoft.com/office/drawing/2014/main" id="{D2F1C021-28B2-C22A-DF72-E41280CE8865}"/>
              </a:ext>
            </a:extLst>
          </p:cNvPr>
          <p:cNvSpPr txBox="1">
            <a:spLocks/>
          </p:cNvSpPr>
          <p:nvPr/>
        </p:nvSpPr>
        <p:spPr>
          <a:xfrm>
            <a:off x="133481" y="6390220"/>
            <a:ext cx="4732020" cy="5148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fi-FI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S. Lippolis, G. Marsich</a:t>
            </a: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23A1EB6-0698-DC63-62EB-402BB1EFA8F1}"/>
              </a:ext>
            </a:extLst>
          </p:cNvPr>
          <p:cNvSpPr/>
          <p:nvPr/>
        </p:nvSpPr>
        <p:spPr>
          <a:xfrm>
            <a:off x="3211034" y="0"/>
            <a:ext cx="4251243" cy="548640"/>
          </a:xfrm>
          <a:prstGeom prst="rect">
            <a:avLst/>
          </a:prstGeom>
          <a:solidFill>
            <a:srgbClr val="2A421A">
              <a:alpha val="5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18C4C2-848B-3D11-4762-2D6E95BFF4AD}"/>
              </a:ext>
            </a:extLst>
          </p:cNvPr>
          <p:cNvSpPr txBox="1"/>
          <p:nvPr/>
        </p:nvSpPr>
        <p:spPr>
          <a:xfrm>
            <a:off x="3344146" y="92763"/>
            <a:ext cx="2482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B. Ex1: one goal-</a:t>
            </a:r>
            <a:r>
              <a:rPr lang="it-IT" dirty="0" err="1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cell</a:t>
            </a:r>
            <a:endParaRPr lang="it-IT" dirty="0">
              <a:solidFill>
                <a:schemeClr val="bg1"/>
              </a:solidFill>
              <a:latin typeface="Artifakt Element Thin" panose="020B0203050000020004" pitchFamily="34" charset="0"/>
              <a:ea typeface="Artifakt Element Thin" panose="020B02030500000200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1F9A54D-DCC5-4722-9E38-A7B290FA73F2}"/>
              </a:ext>
            </a:extLst>
          </p:cNvPr>
          <p:cNvSpPr txBox="1">
            <a:spLocks/>
          </p:cNvSpPr>
          <p:nvPr/>
        </p:nvSpPr>
        <p:spPr>
          <a:xfrm>
            <a:off x="-3" y="996238"/>
            <a:ext cx="12192000" cy="50783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3000" dirty="0">
                <a:solidFill>
                  <a:schemeClr val="accent6">
                    <a:lumMod val="75000"/>
                  </a:schemeClr>
                </a:solidFill>
                <a:latin typeface="Lucida Fax" panose="02060602050505020204" pitchFamily="18" charset="0"/>
              </a:rPr>
              <a:t>(1) Changing </a:t>
            </a:r>
            <a:r>
              <a:rPr lang="en-GB" sz="3000" b="1" i="1" dirty="0" err="1">
                <a:solidFill>
                  <a:schemeClr val="accent6">
                    <a:lumMod val="75000"/>
                  </a:schemeClr>
                </a:solidFill>
                <a:latin typeface="Lucida Fax" panose="02060602050505020204" pitchFamily="18" charset="0"/>
              </a:rPr>
              <a:t>max_n_of_iterations</a:t>
            </a:r>
            <a:endParaRPr lang="it-IT" sz="3000" dirty="0">
              <a:solidFill>
                <a:schemeClr val="accent6">
                  <a:lumMod val="75000"/>
                </a:schemeClr>
              </a:solidFill>
              <a:latin typeface="Lucida Fax" panose="02060602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755263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71,4286"/>
  <p:tag name="ORIGINALWIDTH" val="1444,319"/>
  <p:tag name="OUTPUTTYPE" val="PNG"/>
  <p:tag name="IGUANATEXVERSION" val="160"/>
  <p:tag name="LATEXADDIN" val="\documentclass{article}&#10;&#10;\usepackage{amsmath}&#10;\usepackage{xcolor}&#10;\pagestyle{empty}&#10;\usepackage{amsfonts} % it allows \mathbb&#10;\usepackage{amssymb}&#10;&#10;\definecolor{myDarkGreen}{rgb}{0.0, 0.5, 0.0}&#10;\definecolor{myDarkBlue}{rgb}{0.0, 0.0, 0.8}&#10;&#10;\begin{document}&#10;&#10;\begin{align*}&#10;&amp; \underset{x \in \mathbb{R}^n}{\min} f(x) \\&#10;&amp; h_i (x) = 0,  \text{ for } i = i_1,...,i_m \\&#10;&amp; g_j (x) \leq 0,  \text{ for } j = j_1,...,j_r&#10;\end{align*}&#10;&#10;\end{document}"/>
  <p:tag name="IGUANATEXSIZE" val="20"/>
  <p:tag name="IGUANATEXCURSOR" val="334"/>
  <p:tag name="TRANSPARENCY" val="True"/>
  <p:tag name="LATEXENGINEID" val="0"/>
  <p:tag name="TEMPFOLDER" val="C:\Users\Samsung\Documents\temp\"/>
  <p:tag name="LATEXFORMHEIGHT" val="320"/>
  <p:tag name="LATEXFORMWIDTH" val="385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4,361"/>
  <p:tag name="ORIGINALWIDTH" val="2861,642"/>
  <p:tag name="OUTPUTTYPE" val="PNG"/>
  <p:tag name="IGUANATEXVERSION" val="160"/>
  <p:tag name="LATEXADDIN" val="\documentclass{article}&#10;&#10;\usepackage{amsmath}&#10;\usepackage{xcolor}&#10;\pagestyle{empty}&#10;\usepackage{amsfonts} % it allows \mathbb&#10;\usepackage{amssymb}&#10;&#10;\definecolor{myDarkGreen}{rgb}{0.0, 0.5, 0.0}&#10;\definecolor{myDarkBlue}{rgb}{0.0, 0.0, 0.8}&#10;&#10;\begin{document}&#10;&#10;An optimisation problem  &#10;\begin{align*}&#10;&amp; \underset{x \in \mathbb{R}^n}{\min} f(x) \\&#10;&amp; h_i (x) = 0,  \text{ for } i = i_1,...,i_m \\&#10;&amp; g_j (x) \leq 0,  \text{ for } j = j_1,...,j_r&#10;\end{align*}&#10;is convex if $f,g_j$ are convex and $h_i$ is linear.&#10;&#10;\end{document}"/>
  <p:tag name="IGUANATEXSIZE" val="20"/>
  <p:tag name="IGUANATEXCURSOR" val="411"/>
  <p:tag name="TRANSPARENCY" val="True"/>
  <p:tag name="LATEXENGINEID" val="0"/>
  <p:tag name="TEMPFOLDER" val="C:\Users\Samsung\Documents\temp\"/>
  <p:tag name="LATEXFORMHEIGHT" val="320"/>
  <p:tag name="LATEXFORMWIDTH" val="385"/>
  <p:tag name="LATEXFORMWRAP" val="True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73,4533"/>
  <p:tag name="ORIGINALWIDTH" val="1117,36"/>
  <p:tag name="OUTPUTTYPE" val="PNG"/>
  <p:tag name="IGUANATEXVERSION" val="160"/>
  <p:tag name="LATEXADDIN" val="\documentclass{article}&#10;&#10;\usepackage{amsmath}&#10;\usepackage{xcolor}&#10;\pagestyle{empty}&#10;\usepackage{amsfonts} % it allows \mathbb&#10;\usepackage{amssymb}&#10;&#10;\definecolor{myDarkGreen}{rgb}{0.0, 0.5, 0.0}&#10;\definecolor{myDarkBlue}{rgb}{0.0, 0.0, 0.8}&#10;&#10;\begin{document}&#10;&#10;&#10;$$&#10;\max_{\pi} E \left(\sum_{t = 0}^{\infty} \gamma^t R_{t+1}\right)&#10;$$&#10;\end{document}"/>
  <p:tag name="IGUANATEXSIZE" val="20"/>
  <p:tag name="IGUANATEXCURSOR" val="326"/>
  <p:tag name="TRANSPARENCY" val="True"/>
  <p:tag name="LATEXENGINEID" val="0"/>
  <p:tag name="TEMPFOLDER" val="C:\Users\Samsung\Documents\temp\"/>
  <p:tag name="LATEXFORMHEIGHT" val="320"/>
  <p:tag name="LATEXFORMWIDTH" val="385"/>
  <p:tag name="LATEXFORMWRAP" val="True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2,4672"/>
  <p:tag name="ORIGINALWIDTH" val="998,8751"/>
  <p:tag name="OUTPUTTYPE" val="PNG"/>
  <p:tag name="IGUANATEXVERSION" val="160"/>
  <p:tag name="LATEXADDIN" val="\documentclass{article}&#10;&#10;\usepackage{amsmath}&#10;\usepackage{xcolor}&#10;\pagestyle{empty}&#10;\usepackage{amsfonts} % it allows \mathbb&#10;\usepackage{amssymb}&#10;&#10;\definecolor{myDarkGreen}{rgb}{0.0, 0.5, 0.0}&#10;\definecolor{myDarkBlue}{rgb}{0.0, 0.0, 0.8}&#10;&#10;\begin{document}&#10;&#10;$$&#10;\max_{\pi} \sum_s V_{\pi} (s) \delta_0 (s)&#10;$$ &#10;&#10;\end{document}"/>
  <p:tag name="IGUANATEXSIZE" val="20"/>
  <p:tag name="IGUANATEXCURSOR" val="303"/>
  <p:tag name="TRANSPARENCY" val="True"/>
  <p:tag name="LATEXENGINEID" val="0"/>
  <p:tag name="TEMPFOLDER" val="C:\Users\Samsung\Documents\temp\"/>
  <p:tag name="LATEXFORMHEIGHT" val="320"/>
  <p:tag name="LATEXFORMWIDTH" val="385"/>
  <p:tag name="LATEXFORMWRAP" val="True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73,4533"/>
  <p:tag name="ORIGINALWIDTH" val="1117,36"/>
  <p:tag name="OUTPUTTYPE" val="PNG"/>
  <p:tag name="IGUANATEXVERSION" val="160"/>
  <p:tag name="LATEXADDIN" val="\documentclass{article}&#10;&#10;\usepackage{amsmath}&#10;\usepackage{xcolor}&#10;\pagestyle{empty}&#10;\usepackage{amsfonts} % it allows \mathbb&#10;\usepackage{amssymb}&#10;&#10;\definecolor{myDarkGreen}{rgb}{0.0, 0.5, 0.0}&#10;\definecolor{myDarkBlue}{rgb}{0.0, 0.0, 0.8}&#10;&#10;\begin{document}&#10;&#10;&#10;$$&#10;\max_{\pi} E \left(\sum_{t = 0}^{\infty} \gamma^t R_{t+1}\right)&#10;$$&#10;\end{document}"/>
  <p:tag name="IGUANATEXSIZE" val="20"/>
  <p:tag name="IGUANATEXCURSOR" val="326"/>
  <p:tag name="TRANSPARENCY" val="True"/>
  <p:tag name="LATEXENGINEID" val="0"/>
  <p:tag name="TEMPFOLDER" val="C:\Users\Samsung\Documents\temp\"/>
  <p:tag name="LATEXFORMHEIGHT" val="320"/>
  <p:tag name="LATEXFORMWIDTH" val="385"/>
  <p:tag name="LATEXFORMWRAP" val="True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2,4672"/>
  <p:tag name="ORIGINALWIDTH" val="998,8751"/>
  <p:tag name="OUTPUTTYPE" val="PNG"/>
  <p:tag name="IGUANATEXVERSION" val="160"/>
  <p:tag name="LATEXADDIN" val="\documentclass{article}&#10;&#10;\usepackage{amsmath}&#10;\usepackage{xcolor}&#10;\pagestyle{empty}&#10;\usepackage{amsfonts} % it allows \mathbb&#10;\usepackage{amssymb}&#10;&#10;\definecolor{myDarkGreen}{rgb}{0.0, 0.5, 0.0}&#10;\definecolor{myDarkBlue}{rgb}{0.0, 0.0, 0.8}&#10;&#10;\begin{document}&#10;&#10;$$&#10;\max_{\pi} \sum_s V_{\pi} (s) \delta_0 (s)&#10;$$ &#10;&#10;\end{document}"/>
  <p:tag name="IGUANATEXSIZE" val="20"/>
  <p:tag name="IGUANATEXCURSOR" val="303"/>
  <p:tag name="TRANSPARENCY" val="True"/>
  <p:tag name="LATEXENGINEID" val="0"/>
  <p:tag name="TEMPFOLDER" val="C:\Users\Samsung\Documents\temp\"/>
  <p:tag name="LATEXFORMHEIGHT" val="320"/>
  <p:tag name="LATEXFORMWIDTH" val="385"/>
  <p:tag name="LATEXFORMWRAP" val="True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20,3975"/>
  <p:tag name="ORIGINALWIDTH" val="3703,037"/>
  <p:tag name="OUTPUTTYPE" val="PNG"/>
  <p:tag name="IGUANATEXVERSION" val="160"/>
  <p:tag name="LATEXADDIN" val="\documentclass{article}&#10;&#10;\usepackage{amsmath}&#10;\usepackage{xcolor}&#10;\pagestyle{empty}&#10;\usepackage{amsfonts} % it allows \mathbb&#10;\usepackage{amssymb}&#10;&#10;\definecolor{myDarkGreen}{rgb}{0.0, 0.5, 0.0}&#10;\definecolor{myDarkBlue}{rgb}{0.0, 0.0, 0.8}&#10;&#10;\begin{document}&#10;&#10;&#10;\begin{align*}&#10;&amp; \underset{V \in \mathbb{R}^{|S|}}{\min} \sum_{s \in S} V(s) \delta_0 (s) \\&#10;&amp; V (s) \ge \max_{a \in A} [r(s,a) + \sum_{s' \in S} p(s',r|s,a) * \gamma * V(s') ] &amp; \forall s \in S - goals \\&#10;&amp; V(s) = 0, \hspace{1em} \forall s \in goals&#10;\end{align*}&#10;\end{document}"/>
  <p:tag name="IGUANATEXSIZE" val="20"/>
  <p:tag name="IGUANATEXCURSOR" val="470"/>
  <p:tag name="TRANSPARENCY" val="True"/>
  <p:tag name="LATEXENGINEID" val="0"/>
  <p:tag name="TEMPFOLDER" val="C:\Users\Samsung\Documents\temp\"/>
  <p:tag name="LATEXFORMHEIGHT" val="320"/>
  <p:tag name="LATEXFORMWIDTH" val="385"/>
  <p:tag name="LATEXFORMWRAP" val="True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43,045"/>
  <p:tag name="ORIGINALWIDTH" val="3208,849"/>
  <p:tag name="OUTPUTTYPE" val="PNG"/>
  <p:tag name="IGUANATEXVERSION" val="160"/>
  <p:tag name="LATEXADDIN" val="\documentclass{article}&#10;&#10;\usepackage{amsmath}&#10;\usepackage{xcolor}&#10;\pagestyle{empty}&#10;\usepackage{amsfonts} % it allows \mathbb&#10;\usepackage{amssymb}&#10;&#10;\definecolor{myDarkGreen}{rgb}{0.0, 0.5, 0.0}&#10;\definecolor{myDarkBlue}{rgb}{0.0, 0.0, 0.8}&#10;&#10;\begin{document}&#10;&#10;Objective function: &#10;$$&#10;f(V) = \sum_s V(s) \delta_0 (s)&#10;$$&#10;and $\delta_0 (s) \in \mathbb{E}$ for all $s$, then $f$ is clearly linear in $V$.&#10;&#10;Constraints:&#10;$$&#10;g_s(V) \ge 0, \hspace{1em} \forall s \in S, s \notin goals&#10;$$&#10;where&#10;$$&#10;g_s(V) = V(s) - \sum_{s' \in S} \gamma P(s' | s,a) V(s') &#10;$$&#10;and $\gamma \in (0,1)$ and $P(s' | s,a) \in \mathbb{R}$, the $g_s$ are all linear in $V$. &#10;&#10;\end{document}"/>
  <p:tag name="IGUANATEXSIZE" val="20"/>
  <p:tag name="IGUANATEXCURSOR" val="601"/>
  <p:tag name="TRANSPARENCY" val="True"/>
  <p:tag name="LATEXENGINEID" val="0"/>
  <p:tag name="TEMPFOLDER" val="C:\Users\Samsung\Documents\temp\"/>
  <p:tag name="LATEXFORMHEIGHT" val="320"/>
  <p:tag name="LATEXFORMWIDTH" val="385"/>
  <p:tag name="LATEXFORMWRAP" val="True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09,8987"/>
  <p:tag name="ORIGINALWIDTH" val="4289,464"/>
  <p:tag name="OUTPUTTYPE" val="PNG"/>
  <p:tag name="IGUANATEXVERSION" val="160"/>
  <p:tag name="LATEXADDIN" val="\documentclass{article}&#10;&#10;\usepackage{amsmath}&#10;\usepackage{xcolor}&#10;\pagestyle{empty}&#10;\usepackage{amsfonts} % it allows \mathbb&#10;\usepackage{amssymb}&#10;&#10;\definecolor{myDarkGreen}{rgb}{0.0, 0.5, 0.0}&#10;\definecolor{myDarkBlue}{rgb}{0.0, 0.0, 0.8}&#10;&#10;\begin{document}&#10;&#10;Since&#10;$$&#10;h_i(x) = 0 \iff h_i(x) \leq 0 \land h_i(x) \ge 0 \iff h_i(x) \leq 0 \land -h_i(x) \leq 0&#10;$$&#10;Then, since we need $g_j$ is convex, we need $h_i$ and $-h_i$ are convex, then the only possibility is $h_i$ is linear. &#10;&#10;\end{document}"/>
  <p:tag name="IGUANATEXSIZE" val="20"/>
  <p:tag name="IGUANATEXCURSOR" val="479"/>
  <p:tag name="TRANSPARENCY" val="True"/>
  <p:tag name="LATEXENGINEID" val="0"/>
  <p:tag name="TEMPFOLDER" val="C:\Users\Samsung\Documents\temp\"/>
  <p:tag name="LATEXFORMHEIGHT" val="320"/>
  <p:tag name="LATEXFORMWIDTH" val="385"/>
  <p:tag name="LATEXFORMWRAP" val="True"/>
  <p:tag name="BITMAPVECTOR" val="0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1010</TotalTime>
  <Words>2205</Words>
  <Application>Microsoft Office PowerPoint</Application>
  <PresentationFormat>Widescreen</PresentationFormat>
  <Paragraphs>475</Paragraphs>
  <Slides>42</Slides>
  <Notes>42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54" baseType="lpstr">
      <vt:lpstr>Yu Gothic UI Semilight</vt:lpstr>
      <vt:lpstr>Arial</vt:lpstr>
      <vt:lpstr>Artifakt Element Thin</vt:lpstr>
      <vt:lpstr>Calibri</vt:lpstr>
      <vt:lpstr>Calibri Light</vt:lpstr>
      <vt:lpstr>Cambria Math</vt:lpstr>
      <vt:lpstr>Consolas</vt:lpstr>
      <vt:lpstr>Lucida Fax</vt:lpstr>
      <vt:lpstr>Roboto</vt:lpstr>
      <vt:lpstr>Segoe UI Black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MARSICH GAIA [SM3500600]</dc:creator>
  <cp:lastModifiedBy>MARSICH GAIA [SM3500600]</cp:lastModifiedBy>
  <cp:revision>173</cp:revision>
  <dcterms:created xsi:type="dcterms:W3CDTF">2023-01-23T13:32:41Z</dcterms:created>
  <dcterms:modified xsi:type="dcterms:W3CDTF">2023-10-23T00:25:23Z</dcterms:modified>
</cp:coreProperties>
</file>